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86" y="1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E2955-8D49-4D1E-B1F8-81CCF42EAC95}"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it-IT"/>
        </a:p>
      </dgm:t>
    </dgm:pt>
    <dgm:pt modelId="{E0336D94-658E-4333-8465-EC5C569108DD}">
      <dgm:prSet phldrT="[Testo]"/>
      <dgm:spPr/>
      <dgm:t>
        <a:bodyPr/>
        <a:lstStyle/>
        <a:p>
          <a:r>
            <a:rPr lang="en-US" noProof="0" dirty="0"/>
            <a:t>Adult education</a:t>
          </a:r>
        </a:p>
      </dgm:t>
    </dgm:pt>
    <dgm:pt modelId="{BCE57CDA-839D-43CA-8852-6716DC73A086}" type="parTrans" cxnId="{E1789904-035C-4F71-AF51-E1EADD40C276}">
      <dgm:prSet/>
      <dgm:spPr/>
      <dgm:t>
        <a:bodyPr/>
        <a:lstStyle/>
        <a:p>
          <a:endParaRPr lang="it-IT"/>
        </a:p>
      </dgm:t>
    </dgm:pt>
    <dgm:pt modelId="{69DBE43E-840D-4BC2-B968-62F13A074FBD}" type="sibTrans" cxnId="{E1789904-035C-4F71-AF51-E1EADD40C276}">
      <dgm:prSet/>
      <dgm:spPr/>
      <dgm:t>
        <a:bodyPr/>
        <a:lstStyle/>
        <a:p>
          <a:endParaRPr lang="it-IT"/>
        </a:p>
      </dgm:t>
    </dgm:pt>
    <dgm:pt modelId="{676DC0CA-B947-46B1-ADFA-642886FBB885}">
      <dgm:prSet phldrT="[Testo]"/>
      <dgm:spPr/>
      <dgm:t>
        <a:bodyPr/>
        <a:lstStyle/>
        <a:p>
          <a:r>
            <a:rPr lang="en-US" noProof="0" dirty="0"/>
            <a:t>Transformation ability</a:t>
          </a:r>
        </a:p>
      </dgm:t>
    </dgm:pt>
    <dgm:pt modelId="{6A394F96-B876-49E6-91C9-7247DABD6C3C}" type="parTrans" cxnId="{70D9CEC5-7B6F-487B-8486-5CE3F2B85EC1}">
      <dgm:prSet/>
      <dgm:spPr/>
      <dgm:t>
        <a:bodyPr/>
        <a:lstStyle/>
        <a:p>
          <a:endParaRPr lang="it-IT"/>
        </a:p>
      </dgm:t>
    </dgm:pt>
    <dgm:pt modelId="{F3BCC5E1-AAFD-4C92-95B6-DEE1A6010052}" type="sibTrans" cxnId="{70D9CEC5-7B6F-487B-8486-5CE3F2B85EC1}">
      <dgm:prSet/>
      <dgm:spPr/>
      <dgm:t>
        <a:bodyPr/>
        <a:lstStyle/>
        <a:p>
          <a:endParaRPr lang="it-IT"/>
        </a:p>
      </dgm:t>
    </dgm:pt>
    <dgm:pt modelId="{3D97B240-665E-4735-B43B-D04165C89FCE}" type="pres">
      <dgm:prSet presAssocID="{50DE2955-8D49-4D1E-B1F8-81CCF42EAC95}" presName="diagram" presStyleCnt="0">
        <dgm:presLayoutVars>
          <dgm:dir/>
          <dgm:resizeHandles val="exact"/>
        </dgm:presLayoutVars>
      </dgm:prSet>
      <dgm:spPr/>
    </dgm:pt>
    <dgm:pt modelId="{5BF927C5-445F-44FD-B0C9-1C3ECEDC9E88}" type="pres">
      <dgm:prSet presAssocID="{E0336D94-658E-4333-8465-EC5C569108DD}" presName="arrow" presStyleLbl="node1" presStyleIdx="0" presStyleCnt="2">
        <dgm:presLayoutVars>
          <dgm:bulletEnabled val="1"/>
        </dgm:presLayoutVars>
      </dgm:prSet>
      <dgm:spPr/>
    </dgm:pt>
    <dgm:pt modelId="{ABD84CCD-0334-4596-BD52-DC927DE6311B}" type="pres">
      <dgm:prSet presAssocID="{676DC0CA-B947-46B1-ADFA-642886FBB885}" presName="arrow" presStyleLbl="node1" presStyleIdx="1" presStyleCnt="2">
        <dgm:presLayoutVars>
          <dgm:bulletEnabled val="1"/>
        </dgm:presLayoutVars>
      </dgm:prSet>
      <dgm:spPr/>
    </dgm:pt>
  </dgm:ptLst>
  <dgm:cxnLst>
    <dgm:cxn modelId="{E1789904-035C-4F71-AF51-E1EADD40C276}" srcId="{50DE2955-8D49-4D1E-B1F8-81CCF42EAC95}" destId="{E0336D94-658E-4333-8465-EC5C569108DD}" srcOrd="0" destOrd="0" parTransId="{BCE57CDA-839D-43CA-8852-6716DC73A086}" sibTransId="{69DBE43E-840D-4BC2-B968-62F13A074FBD}"/>
    <dgm:cxn modelId="{C873161D-30D8-4A1F-B0A5-4EAE2CC3066B}" type="presOf" srcId="{E0336D94-658E-4333-8465-EC5C569108DD}" destId="{5BF927C5-445F-44FD-B0C9-1C3ECEDC9E88}" srcOrd="0" destOrd="0" presId="urn:microsoft.com/office/officeart/2005/8/layout/arrow5"/>
    <dgm:cxn modelId="{E5045E5E-8F3E-4D06-9938-B2C09228C502}" type="presOf" srcId="{50DE2955-8D49-4D1E-B1F8-81CCF42EAC95}" destId="{3D97B240-665E-4735-B43B-D04165C89FCE}" srcOrd="0" destOrd="0" presId="urn:microsoft.com/office/officeart/2005/8/layout/arrow5"/>
    <dgm:cxn modelId="{4C16DB49-D466-4B6C-B59F-852441E7FDB6}" type="presOf" srcId="{676DC0CA-B947-46B1-ADFA-642886FBB885}" destId="{ABD84CCD-0334-4596-BD52-DC927DE6311B}" srcOrd="0" destOrd="0" presId="urn:microsoft.com/office/officeart/2005/8/layout/arrow5"/>
    <dgm:cxn modelId="{70D9CEC5-7B6F-487B-8486-5CE3F2B85EC1}" srcId="{50DE2955-8D49-4D1E-B1F8-81CCF42EAC95}" destId="{676DC0CA-B947-46B1-ADFA-642886FBB885}" srcOrd="1" destOrd="0" parTransId="{6A394F96-B876-49E6-91C9-7247DABD6C3C}" sibTransId="{F3BCC5E1-AAFD-4C92-95B6-DEE1A6010052}"/>
    <dgm:cxn modelId="{DE82625D-45EE-4402-997B-14E786C9E772}" type="presParOf" srcId="{3D97B240-665E-4735-B43B-D04165C89FCE}" destId="{5BF927C5-445F-44FD-B0C9-1C3ECEDC9E88}" srcOrd="0" destOrd="0" presId="urn:microsoft.com/office/officeart/2005/8/layout/arrow5"/>
    <dgm:cxn modelId="{1944D268-B9EB-4AFF-B81E-231E59D77392}" type="presParOf" srcId="{3D97B240-665E-4735-B43B-D04165C89FCE}" destId="{ABD84CCD-0334-4596-BD52-DC927DE6311B}"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058F6B-97EC-4E49-BF29-D230AA89DC5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it-IT"/>
        </a:p>
      </dgm:t>
    </dgm:pt>
    <dgm:pt modelId="{C632B045-BAB7-4D66-B3EF-5ADF539BD508}">
      <dgm:prSet phldrT="[Testo]" custT="1"/>
      <dgm:spPr/>
      <dgm:t>
        <a:bodyPr/>
        <a:lstStyle/>
        <a:p>
          <a:r>
            <a:rPr lang="en-US" sz="2400" noProof="0" dirty="0"/>
            <a:t>Lifelong education</a:t>
          </a:r>
        </a:p>
      </dgm:t>
    </dgm:pt>
    <dgm:pt modelId="{F40FC5CC-E3E9-491C-9702-771ADA72D953}" type="parTrans" cxnId="{35E4CA82-77CF-4E9F-AB75-7CF1EA26C7C2}">
      <dgm:prSet/>
      <dgm:spPr/>
      <dgm:t>
        <a:bodyPr/>
        <a:lstStyle/>
        <a:p>
          <a:endParaRPr lang="it-IT"/>
        </a:p>
      </dgm:t>
    </dgm:pt>
    <dgm:pt modelId="{86FE19B3-7B46-469C-8F41-CD11F8DF657F}" type="sibTrans" cxnId="{35E4CA82-77CF-4E9F-AB75-7CF1EA26C7C2}">
      <dgm:prSet/>
      <dgm:spPr/>
      <dgm:t>
        <a:bodyPr/>
        <a:lstStyle/>
        <a:p>
          <a:endParaRPr lang="it-IT"/>
        </a:p>
      </dgm:t>
    </dgm:pt>
    <dgm:pt modelId="{C90B5E43-C34D-412B-89F1-1C1D264B3450}">
      <dgm:prSet phldrT="[Testo]"/>
      <dgm:spPr/>
      <dgm:t>
        <a:bodyPr/>
        <a:lstStyle/>
        <a:p>
          <a:pPr algn="just"/>
          <a:r>
            <a:rPr lang="en-US" noProof="0" dirty="0"/>
            <a:t>It occurs </a:t>
          </a:r>
          <a:r>
            <a:rPr lang="en-US" noProof="0" dirty="0">
              <a:solidFill>
                <a:schemeClr val="bg1"/>
              </a:solidFill>
            </a:rPr>
            <a:t>with</a:t>
          </a:r>
          <a:r>
            <a:rPr lang="en-US" noProof="0" dirty="0"/>
            <a:t> time, since it follows through the subject’s life span, chronologically.</a:t>
          </a:r>
        </a:p>
      </dgm:t>
    </dgm:pt>
    <dgm:pt modelId="{7A009E71-614B-40C0-A78C-1AB3D0CA93D3}" type="parTrans" cxnId="{BDAC923F-0803-469A-9F41-99E31A469FC4}">
      <dgm:prSet/>
      <dgm:spPr/>
      <dgm:t>
        <a:bodyPr/>
        <a:lstStyle/>
        <a:p>
          <a:endParaRPr lang="it-IT"/>
        </a:p>
      </dgm:t>
    </dgm:pt>
    <dgm:pt modelId="{DAAB6DDB-9C3B-4514-AD7E-97C3F9918F98}" type="sibTrans" cxnId="{BDAC923F-0803-469A-9F41-99E31A469FC4}">
      <dgm:prSet/>
      <dgm:spPr/>
      <dgm:t>
        <a:bodyPr/>
        <a:lstStyle/>
        <a:p>
          <a:endParaRPr lang="it-IT"/>
        </a:p>
      </dgm:t>
    </dgm:pt>
    <dgm:pt modelId="{8E6E0B10-1975-48D7-AC07-1D36EA3E5AF3}">
      <dgm:prSet phldrT="[Testo]"/>
      <dgm:spPr/>
      <dgm:t>
        <a:bodyPr/>
        <a:lstStyle/>
        <a:p>
          <a:pPr algn="just"/>
          <a:r>
            <a:rPr lang="en-US" noProof="0" dirty="0"/>
            <a:t>It occurs </a:t>
          </a:r>
          <a:r>
            <a:rPr lang="en-US" noProof="0" dirty="0">
              <a:solidFill>
                <a:schemeClr val="bg1"/>
              </a:solidFill>
            </a:rPr>
            <a:t>with</a:t>
          </a:r>
          <a:r>
            <a:rPr lang="en-US" noProof="0" dirty="0"/>
            <a:t> time, not a linear but a quality one, since it needs a certain amount of it, to mark its effects in a person’s identity.</a:t>
          </a:r>
        </a:p>
      </dgm:t>
    </dgm:pt>
    <dgm:pt modelId="{0DE795F7-D954-4558-BB1B-31AE1671F896}" type="parTrans" cxnId="{826D3177-D550-43EF-8564-CAC13502C92A}">
      <dgm:prSet/>
      <dgm:spPr/>
      <dgm:t>
        <a:bodyPr/>
        <a:lstStyle/>
        <a:p>
          <a:endParaRPr lang="it-IT"/>
        </a:p>
      </dgm:t>
    </dgm:pt>
    <dgm:pt modelId="{9DD73B46-DC2E-471C-92E6-CF3AB2651047}" type="sibTrans" cxnId="{826D3177-D550-43EF-8564-CAC13502C92A}">
      <dgm:prSet/>
      <dgm:spPr/>
      <dgm:t>
        <a:bodyPr/>
        <a:lstStyle/>
        <a:p>
          <a:endParaRPr lang="de-DE"/>
        </a:p>
      </dgm:t>
    </dgm:pt>
    <dgm:pt modelId="{48859011-EA69-464C-AE8F-C31A54A8D5C8}" type="pres">
      <dgm:prSet presAssocID="{13058F6B-97EC-4E49-BF29-D230AA89DC56}" presName="diagram" presStyleCnt="0">
        <dgm:presLayoutVars>
          <dgm:chPref val="1"/>
          <dgm:dir/>
          <dgm:animOne val="branch"/>
          <dgm:animLvl val="lvl"/>
          <dgm:resizeHandles val="exact"/>
        </dgm:presLayoutVars>
      </dgm:prSet>
      <dgm:spPr/>
    </dgm:pt>
    <dgm:pt modelId="{73790AE8-9D86-4986-A050-4EAFCB6F64D1}" type="pres">
      <dgm:prSet presAssocID="{C632B045-BAB7-4D66-B3EF-5ADF539BD508}" presName="root1" presStyleCnt="0"/>
      <dgm:spPr/>
    </dgm:pt>
    <dgm:pt modelId="{B98D4775-A426-4202-87D5-E4BB4579A422}" type="pres">
      <dgm:prSet presAssocID="{C632B045-BAB7-4D66-B3EF-5ADF539BD508}" presName="LevelOneTextNode" presStyleLbl="node0" presStyleIdx="0" presStyleCnt="1" custLinFactNeighborX="-1031" custLinFactNeighborY="-1054">
        <dgm:presLayoutVars>
          <dgm:chPref val="3"/>
        </dgm:presLayoutVars>
      </dgm:prSet>
      <dgm:spPr/>
    </dgm:pt>
    <dgm:pt modelId="{F568B683-C248-4643-A9F3-A7D9831AC69B}" type="pres">
      <dgm:prSet presAssocID="{C632B045-BAB7-4D66-B3EF-5ADF539BD508}" presName="level2hierChild" presStyleCnt="0"/>
      <dgm:spPr/>
    </dgm:pt>
    <dgm:pt modelId="{759D2A02-3CF4-4425-AE0D-99A49A61EB46}" type="pres">
      <dgm:prSet presAssocID="{7A009E71-614B-40C0-A78C-1AB3D0CA93D3}" presName="conn2-1" presStyleLbl="parChTrans1D2" presStyleIdx="0" presStyleCnt="2"/>
      <dgm:spPr/>
    </dgm:pt>
    <dgm:pt modelId="{30C4014C-F53F-439A-B48C-352F4A8D45F5}" type="pres">
      <dgm:prSet presAssocID="{7A009E71-614B-40C0-A78C-1AB3D0CA93D3}" presName="connTx" presStyleLbl="parChTrans1D2" presStyleIdx="0" presStyleCnt="2"/>
      <dgm:spPr/>
    </dgm:pt>
    <dgm:pt modelId="{810E7AF7-BEEE-4AA2-91A4-9A612956BFBB}" type="pres">
      <dgm:prSet presAssocID="{C90B5E43-C34D-412B-89F1-1C1D264B3450}" presName="root2" presStyleCnt="0"/>
      <dgm:spPr/>
    </dgm:pt>
    <dgm:pt modelId="{9FC74747-C5D1-4F89-8360-D2F63E33BDDF}" type="pres">
      <dgm:prSet presAssocID="{C90B5E43-C34D-412B-89F1-1C1D264B3450}" presName="LevelTwoTextNode" presStyleLbl="node2" presStyleIdx="0" presStyleCnt="2">
        <dgm:presLayoutVars>
          <dgm:chPref val="3"/>
        </dgm:presLayoutVars>
      </dgm:prSet>
      <dgm:spPr/>
    </dgm:pt>
    <dgm:pt modelId="{433F0E35-841F-4996-B7EE-43AB55079664}" type="pres">
      <dgm:prSet presAssocID="{C90B5E43-C34D-412B-89F1-1C1D264B3450}" presName="level3hierChild" presStyleCnt="0"/>
      <dgm:spPr/>
    </dgm:pt>
    <dgm:pt modelId="{945A7DDC-9B0E-41D9-9C75-B5085FBC3868}" type="pres">
      <dgm:prSet presAssocID="{0DE795F7-D954-4558-BB1B-31AE1671F896}" presName="conn2-1" presStyleLbl="parChTrans1D2" presStyleIdx="1" presStyleCnt="2"/>
      <dgm:spPr/>
    </dgm:pt>
    <dgm:pt modelId="{992EE780-A09B-4762-B584-1F2B3DF24E90}" type="pres">
      <dgm:prSet presAssocID="{0DE795F7-D954-4558-BB1B-31AE1671F896}" presName="connTx" presStyleLbl="parChTrans1D2" presStyleIdx="1" presStyleCnt="2"/>
      <dgm:spPr/>
    </dgm:pt>
    <dgm:pt modelId="{E63C1C85-8A8D-4E46-8CAE-9D6B23EA5BF7}" type="pres">
      <dgm:prSet presAssocID="{8E6E0B10-1975-48D7-AC07-1D36EA3E5AF3}" presName="root2" presStyleCnt="0"/>
      <dgm:spPr/>
    </dgm:pt>
    <dgm:pt modelId="{516E179A-A350-437E-A4B9-ED99EB210F50}" type="pres">
      <dgm:prSet presAssocID="{8E6E0B10-1975-48D7-AC07-1D36EA3E5AF3}" presName="LevelTwoTextNode" presStyleLbl="node2" presStyleIdx="1" presStyleCnt="2">
        <dgm:presLayoutVars>
          <dgm:chPref val="3"/>
        </dgm:presLayoutVars>
      </dgm:prSet>
      <dgm:spPr/>
    </dgm:pt>
    <dgm:pt modelId="{510B1932-CD7C-44C4-ACCA-494DE59B3B48}" type="pres">
      <dgm:prSet presAssocID="{8E6E0B10-1975-48D7-AC07-1D36EA3E5AF3}" presName="level3hierChild" presStyleCnt="0"/>
      <dgm:spPr/>
    </dgm:pt>
  </dgm:ptLst>
  <dgm:cxnLst>
    <dgm:cxn modelId="{178C8C07-28F7-4E53-BD14-2A1AA71F1070}" type="presOf" srcId="{7A009E71-614B-40C0-A78C-1AB3D0CA93D3}" destId="{759D2A02-3CF4-4425-AE0D-99A49A61EB46}" srcOrd="0" destOrd="0" presId="urn:microsoft.com/office/officeart/2005/8/layout/hierarchy2"/>
    <dgm:cxn modelId="{49C19116-E14A-4CA3-8C79-DA422C90C372}" type="presOf" srcId="{0DE795F7-D954-4558-BB1B-31AE1671F896}" destId="{992EE780-A09B-4762-B584-1F2B3DF24E90}" srcOrd="1" destOrd="0" presId="urn:microsoft.com/office/officeart/2005/8/layout/hierarchy2"/>
    <dgm:cxn modelId="{6C6F8B2F-2324-4BAB-94D5-A0413D202029}" type="presOf" srcId="{13058F6B-97EC-4E49-BF29-D230AA89DC56}" destId="{48859011-EA69-464C-AE8F-C31A54A8D5C8}" srcOrd="0" destOrd="0" presId="urn:microsoft.com/office/officeart/2005/8/layout/hierarchy2"/>
    <dgm:cxn modelId="{BDAC923F-0803-469A-9F41-99E31A469FC4}" srcId="{C632B045-BAB7-4D66-B3EF-5ADF539BD508}" destId="{C90B5E43-C34D-412B-89F1-1C1D264B3450}" srcOrd="0" destOrd="0" parTransId="{7A009E71-614B-40C0-A78C-1AB3D0CA93D3}" sibTransId="{DAAB6DDB-9C3B-4514-AD7E-97C3F9918F98}"/>
    <dgm:cxn modelId="{826D3177-D550-43EF-8564-CAC13502C92A}" srcId="{C632B045-BAB7-4D66-B3EF-5ADF539BD508}" destId="{8E6E0B10-1975-48D7-AC07-1D36EA3E5AF3}" srcOrd="1" destOrd="0" parTransId="{0DE795F7-D954-4558-BB1B-31AE1671F896}" sibTransId="{9DD73B46-DC2E-471C-92E6-CF3AB2651047}"/>
    <dgm:cxn modelId="{35E4CA82-77CF-4E9F-AB75-7CF1EA26C7C2}" srcId="{13058F6B-97EC-4E49-BF29-D230AA89DC56}" destId="{C632B045-BAB7-4D66-B3EF-5ADF539BD508}" srcOrd="0" destOrd="0" parTransId="{F40FC5CC-E3E9-491C-9702-771ADA72D953}" sibTransId="{86FE19B3-7B46-469C-8F41-CD11F8DF657F}"/>
    <dgm:cxn modelId="{D9DA7B94-C351-40A7-9A5C-9FC835A095BC}" type="presOf" srcId="{8E6E0B10-1975-48D7-AC07-1D36EA3E5AF3}" destId="{516E179A-A350-437E-A4B9-ED99EB210F50}" srcOrd="0" destOrd="0" presId="urn:microsoft.com/office/officeart/2005/8/layout/hierarchy2"/>
    <dgm:cxn modelId="{177233A2-D63C-4F42-B439-A31DEF1C3E8C}" type="presOf" srcId="{C632B045-BAB7-4D66-B3EF-5ADF539BD508}" destId="{B98D4775-A426-4202-87D5-E4BB4579A422}" srcOrd="0" destOrd="0" presId="urn:microsoft.com/office/officeart/2005/8/layout/hierarchy2"/>
    <dgm:cxn modelId="{AD557BD0-C928-4221-BB18-4A178A32BE63}" type="presOf" srcId="{C90B5E43-C34D-412B-89F1-1C1D264B3450}" destId="{9FC74747-C5D1-4F89-8360-D2F63E33BDDF}" srcOrd="0" destOrd="0" presId="urn:microsoft.com/office/officeart/2005/8/layout/hierarchy2"/>
    <dgm:cxn modelId="{6044A1E8-735C-409C-BA32-6C92950A3CE5}" type="presOf" srcId="{0DE795F7-D954-4558-BB1B-31AE1671F896}" destId="{945A7DDC-9B0E-41D9-9C75-B5085FBC3868}" srcOrd="0" destOrd="0" presId="urn:microsoft.com/office/officeart/2005/8/layout/hierarchy2"/>
    <dgm:cxn modelId="{10F45CF4-2CDA-4647-A23B-680E14E3AECE}" type="presOf" srcId="{7A009E71-614B-40C0-A78C-1AB3D0CA93D3}" destId="{30C4014C-F53F-439A-B48C-352F4A8D45F5}" srcOrd="1" destOrd="0" presId="urn:microsoft.com/office/officeart/2005/8/layout/hierarchy2"/>
    <dgm:cxn modelId="{1375E3E0-C7D7-4113-AC71-874E2C4574AB}" type="presParOf" srcId="{48859011-EA69-464C-AE8F-C31A54A8D5C8}" destId="{73790AE8-9D86-4986-A050-4EAFCB6F64D1}" srcOrd="0" destOrd="0" presId="urn:microsoft.com/office/officeart/2005/8/layout/hierarchy2"/>
    <dgm:cxn modelId="{52387592-0EE8-44DA-A40B-D948391A32B6}" type="presParOf" srcId="{73790AE8-9D86-4986-A050-4EAFCB6F64D1}" destId="{B98D4775-A426-4202-87D5-E4BB4579A422}" srcOrd="0" destOrd="0" presId="urn:microsoft.com/office/officeart/2005/8/layout/hierarchy2"/>
    <dgm:cxn modelId="{F8AAE8F0-5D8F-4FC2-80FB-E3013AF414B1}" type="presParOf" srcId="{73790AE8-9D86-4986-A050-4EAFCB6F64D1}" destId="{F568B683-C248-4643-A9F3-A7D9831AC69B}" srcOrd="1" destOrd="0" presId="urn:microsoft.com/office/officeart/2005/8/layout/hierarchy2"/>
    <dgm:cxn modelId="{8A1A8964-4C66-43D4-B078-2300DA8498EF}" type="presParOf" srcId="{F568B683-C248-4643-A9F3-A7D9831AC69B}" destId="{759D2A02-3CF4-4425-AE0D-99A49A61EB46}" srcOrd="0" destOrd="0" presId="urn:microsoft.com/office/officeart/2005/8/layout/hierarchy2"/>
    <dgm:cxn modelId="{E8D264C7-11CD-4BC6-B3DE-B2748B1329DC}" type="presParOf" srcId="{759D2A02-3CF4-4425-AE0D-99A49A61EB46}" destId="{30C4014C-F53F-439A-B48C-352F4A8D45F5}" srcOrd="0" destOrd="0" presId="urn:microsoft.com/office/officeart/2005/8/layout/hierarchy2"/>
    <dgm:cxn modelId="{DC4C3985-C544-475E-83CB-924061588568}" type="presParOf" srcId="{F568B683-C248-4643-A9F3-A7D9831AC69B}" destId="{810E7AF7-BEEE-4AA2-91A4-9A612956BFBB}" srcOrd="1" destOrd="0" presId="urn:microsoft.com/office/officeart/2005/8/layout/hierarchy2"/>
    <dgm:cxn modelId="{319D797A-092C-4EC6-A0CC-9DB0E9937CA5}" type="presParOf" srcId="{810E7AF7-BEEE-4AA2-91A4-9A612956BFBB}" destId="{9FC74747-C5D1-4F89-8360-D2F63E33BDDF}" srcOrd="0" destOrd="0" presId="urn:microsoft.com/office/officeart/2005/8/layout/hierarchy2"/>
    <dgm:cxn modelId="{0CC17BB0-02CB-4BD8-8905-E3489D423590}" type="presParOf" srcId="{810E7AF7-BEEE-4AA2-91A4-9A612956BFBB}" destId="{433F0E35-841F-4996-B7EE-43AB55079664}" srcOrd="1" destOrd="0" presId="urn:microsoft.com/office/officeart/2005/8/layout/hierarchy2"/>
    <dgm:cxn modelId="{24E0FBFC-4158-47BD-99CC-440C8D764168}" type="presParOf" srcId="{F568B683-C248-4643-A9F3-A7D9831AC69B}" destId="{945A7DDC-9B0E-41D9-9C75-B5085FBC3868}" srcOrd="2" destOrd="0" presId="urn:microsoft.com/office/officeart/2005/8/layout/hierarchy2"/>
    <dgm:cxn modelId="{BBCCBDE4-9209-4AC8-94CA-37E17EF5A210}" type="presParOf" srcId="{945A7DDC-9B0E-41D9-9C75-B5085FBC3868}" destId="{992EE780-A09B-4762-B584-1F2B3DF24E90}" srcOrd="0" destOrd="0" presId="urn:microsoft.com/office/officeart/2005/8/layout/hierarchy2"/>
    <dgm:cxn modelId="{1AECE70D-BD17-4091-913C-BA5965084EC2}" type="presParOf" srcId="{F568B683-C248-4643-A9F3-A7D9831AC69B}" destId="{E63C1C85-8A8D-4E46-8CAE-9D6B23EA5BF7}" srcOrd="3" destOrd="0" presId="urn:microsoft.com/office/officeart/2005/8/layout/hierarchy2"/>
    <dgm:cxn modelId="{8EAB7D9E-A310-4907-92A9-7D09C6423EDB}" type="presParOf" srcId="{E63C1C85-8A8D-4E46-8CAE-9D6B23EA5BF7}" destId="{516E179A-A350-437E-A4B9-ED99EB210F50}" srcOrd="0" destOrd="0" presId="urn:microsoft.com/office/officeart/2005/8/layout/hierarchy2"/>
    <dgm:cxn modelId="{5E07A07F-6101-45C8-8784-793A6920C7EC}" type="presParOf" srcId="{E63C1C85-8A8D-4E46-8CAE-9D6B23EA5BF7}" destId="{510B1932-CD7C-44C4-ACCA-494DE59B3B4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1B8637-2C02-4B3A-AC80-2292C58F3B55}"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it-IT"/>
        </a:p>
      </dgm:t>
    </dgm:pt>
    <dgm:pt modelId="{C7F16263-DB44-49A1-9ACD-16DEA2E3C5E7}">
      <dgm:prSet phldrT="[Testo]"/>
      <dgm:spPr/>
      <dgm:t>
        <a:bodyPr/>
        <a:lstStyle/>
        <a:p>
          <a:pPr algn="just"/>
          <a:r>
            <a:rPr lang="en-US" noProof="0" dirty="0"/>
            <a:t>Stadial child development</a:t>
          </a:r>
        </a:p>
      </dgm:t>
    </dgm:pt>
    <dgm:pt modelId="{EB4F14E9-6B82-4280-820D-73F3FDE6A252}" type="parTrans" cxnId="{9D054248-3772-4BC5-B274-46B1A2A8AA15}">
      <dgm:prSet/>
      <dgm:spPr/>
      <dgm:t>
        <a:bodyPr/>
        <a:lstStyle/>
        <a:p>
          <a:endParaRPr lang="it-IT"/>
        </a:p>
      </dgm:t>
    </dgm:pt>
    <dgm:pt modelId="{E5503F77-71CB-44A5-B8AB-D38D16963416}" type="sibTrans" cxnId="{9D054248-3772-4BC5-B274-46B1A2A8AA15}">
      <dgm:prSet/>
      <dgm:spPr/>
      <dgm:t>
        <a:bodyPr/>
        <a:lstStyle/>
        <a:p>
          <a:endParaRPr lang="it-IT"/>
        </a:p>
      </dgm:t>
    </dgm:pt>
    <dgm:pt modelId="{7ECF6204-2DC3-4BAD-8664-64A1D614ABB4}">
      <dgm:prSet phldrT="[Testo]"/>
      <dgm:spPr/>
      <dgm:t>
        <a:bodyPr/>
        <a:lstStyle/>
        <a:p>
          <a:pPr algn="just"/>
          <a:r>
            <a:rPr lang="en-US" noProof="0" dirty="0"/>
            <a:t>«Ripening» of predefined potentialities</a:t>
          </a:r>
        </a:p>
      </dgm:t>
    </dgm:pt>
    <dgm:pt modelId="{E583A76D-E4F7-4FD1-ABBC-2630ABCC2600}" type="parTrans" cxnId="{DC9F5392-2F34-4E1A-96FA-E63FDFD009E6}">
      <dgm:prSet/>
      <dgm:spPr/>
      <dgm:t>
        <a:bodyPr/>
        <a:lstStyle/>
        <a:p>
          <a:endParaRPr lang="it-IT"/>
        </a:p>
      </dgm:t>
    </dgm:pt>
    <dgm:pt modelId="{67CB52F9-13FE-436D-84DC-172D0AB9EB8D}" type="sibTrans" cxnId="{DC9F5392-2F34-4E1A-96FA-E63FDFD009E6}">
      <dgm:prSet/>
      <dgm:spPr/>
      <dgm:t>
        <a:bodyPr/>
        <a:lstStyle/>
        <a:p>
          <a:endParaRPr lang="it-IT"/>
        </a:p>
      </dgm:t>
    </dgm:pt>
    <dgm:pt modelId="{F0B5E2F0-07BC-4FBE-A5BD-16079CA663C0}">
      <dgm:prSet phldrT="[Testo]"/>
      <dgm:spPr/>
      <dgm:t>
        <a:bodyPr/>
        <a:lstStyle/>
        <a:p>
          <a:pPr algn="just"/>
          <a:r>
            <a:rPr lang="en-US" noProof="0" dirty="0"/>
            <a:t>Stadial adult development</a:t>
          </a:r>
        </a:p>
      </dgm:t>
    </dgm:pt>
    <dgm:pt modelId="{884C7621-5CE1-4D51-B062-863410ADFB38}" type="parTrans" cxnId="{C264ED6D-F875-4DC9-B1A3-854BA3D08467}">
      <dgm:prSet/>
      <dgm:spPr/>
      <dgm:t>
        <a:bodyPr/>
        <a:lstStyle/>
        <a:p>
          <a:endParaRPr lang="it-IT"/>
        </a:p>
      </dgm:t>
    </dgm:pt>
    <dgm:pt modelId="{BAEA9983-C7A7-4F57-BF05-E908ADC09EBD}" type="sibTrans" cxnId="{C264ED6D-F875-4DC9-B1A3-854BA3D08467}">
      <dgm:prSet/>
      <dgm:spPr/>
      <dgm:t>
        <a:bodyPr/>
        <a:lstStyle/>
        <a:p>
          <a:endParaRPr lang="it-IT"/>
        </a:p>
      </dgm:t>
    </dgm:pt>
    <dgm:pt modelId="{6E12BDF0-10B7-4925-9AF9-A5B896F6859E}">
      <dgm:prSet phldrT="[Testo]"/>
      <dgm:spPr/>
      <dgm:t>
        <a:bodyPr/>
        <a:lstStyle/>
        <a:p>
          <a:pPr algn="just"/>
          <a:r>
            <a:rPr lang="en-US" noProof="0" dirty="0"/>
            <a:t>«Ripening» of predefined potentialities</a:t>
          </a:r>
        </a:p>
      </dgm:t>
    </dgm:pt>
    <dgm:pt modelId="{5BCE3EB6-DF22-45C2-B56F-FF4194BA4D7E}" type="parTrans" cxnId="{F5C84C6C-A727-4099-8CCA-8BF075E16AB3}">
      <dgm:prSet/>
      <dgm:spPr/>
      <dgm:t>
        <a:bodyPr/>
        <a:lstStyle/>
        <a:p>
          <a:endParaRPr lang="it-IT"/>
        </a:p>
      </dgm:t>
    </dgm:pt>
    <dgm:pt modelId="{FF6A4658-4E84-486B-94F7-BF729C9D3CF2}" type="sibTrans" cxnId="{F5C84C6C-A727-4099-8CCA-8BF075E16AB3}">
      <dgm:prSet/>
      <dgm:spPr/>
      <dgm:t>
        <a:bodyPr/>
        <a:lstStyle/>
        <a:p>
          <a:endParaRPr lang="it-IT"/>
        </a:p>
      </dgm:t>
    </dgm:pt>
    <dgm:pt modelId="{8FB16F6C-EA95-4BA4-888C-EA32256E08FB}">
      <dgm:prSet phldrT="[Testo]"/>
      <dgm:spPr/>
      <dgm:t>
        <a:bodyPr/>
        <a:lstStyle/>
        <a:p>
          <a:r>
            <a:rPr lang="en-US" noProof="0" dirty="0"/>
            <a:t>Non stadial adult development</a:t>
          </a:r>
        </a:p>
      </dgm:t>
    </dgm:pt>
    <dgm:pt modelId="{ABFA3B7E-C6B3-4673-8AE3-4D87A186F7BA}" type="parTrans" cxnId="{DF90E2B4-6B33-4352-90A8-0A62D3649B81}">
      <dgm:prSet/>
      <dgm:spPr/>
      <dgm:t>
        <a:bodyPr/>
        <a:lstStyle/>
        <a:p>
          <a:endParaRPr lang="it-IT"/>
        </a:p>
      </dgm:t>
    </dgm:pt>
    <dgm:pt modelId="{2DD52C05-C955-4B92-B48B-9CAE01EF315B}" type="sibTrans" cxnId="{DF90E2B4-6B33-4352-90A8-0A62D3649B81}">
      <dgm:prSet/>
      <dgm:spPr/>
      <dgm:t>
        <a:bodyPr/>
        <a:lstStyle/>
        <a:p>
          <a:endParaRPr lang="it-IT"/>
        </a:p>
      </dgm:t>
    </dgm:pt>
    <dgm:pt modelId="{89DC2EF8-9BEB-4692-BC55-98E3B87E3DEA}">
      <dgm:prSet phldrT="[Testo]"/>
      <dgm:spPr/>
      <dgm:t>
        <a:bodyPr/>
        <a:lstStyle/>
        <a:p>
          <a:pPr algn="just"/>
          <a:r>
            <a:rPr lang="en-US" noProof="0" dirty="0"/>
            <a:t>Transformation ability in a non over all preordered path</a:t>
          </a:r>
        </a:p>
      </dgm:t>
    </dgm:pt>
    <dgm:pt modelId="{879027F5-E856-469F-8181-B23713D51EC2}" type="parTrans" cxnId="{0D7B20C8-F929-43B9-B640-1A7EA3C7CF31}">
      <dgm:prSet/>
      <dgm:spPr/>
      <dgm:t>
        <a:bodyPr/>
        <a:lstStyle/>
        <a:p>
          <a:endParaRPr lang="it-IT"/>
        </a:p>
      </dgm:t>
    </dgm:pt>
    <dgm:pt modelId="{311E85BB-AB6C-4620-B1D3-E4A6330C34DB}" type="sibTrans" cxnId="{0D7B20C8-F929-43B9-B640-1A7EA3C7CF31}">
      <dgm:prSet/>
      <dgm:spPr/>
      <dgm:t>
        <a:bodyPr/>
        <a:lstStyle/>
        <a:p>
          <a:endParaRPr lang="it-IT"/>
        </a:p>
      </dgm:t>
    </dgm:pt>
    <dgm:pt modelId="{109B1AA7-2DC3-444A-9546-767658FFE11E}" type="pres">
      <dgm:prSet presAssocID="{F01B8637-2C02-4B3A-AC80-2292C58F3B55}" presName="rootnode" presStyleCnt="0">
        <dgm:presLayoutVars>
          <dgm:chMax/>
          <dgm:chPref/>
          <dgm:dir/>
          <dgm:animLvl val="lvl"/>
        </dgm:presLayoutVars>
      </dgm:prSet>
      <dgm:spPr/>
    </dgm:pt>
    <dgm:pt modelId="{4A555756-96A1-4950-B599-EC56C3DADFBD}" type="pres">
      <dgm:prSet presAssocID="{C7F16263-DB44-49A1-9ACD-16DEA2E3C5E7}" presName="composite" presStyleCnt="0"/>
      <dgm:spPr/>
    </dgm:pt>
    <dgm:pt modelId="{1A71C0EC-64A6-4D9A-9DB1-78FB81ACB918}" type="pres">
      <dgm:prSet presAssocID="{C7F16263-DB44-49A1-9ACD-16DEA2E3C5E7}" presName="bentUpArrow1" presStyleLbl="alignImgPlace1" presStyleIdx="0" presStyleCnt="2"/>
      <dgm:spPr/>
    </dgm:pt>
    <dgm:pt modelId="{0CF331AA-F974-40F2-A5CC-1ECE0842B39A}" type="pres">
      <dgm:prSet presAssocID="{C7F16263-DB44-49A1-9ACD-16DEA2E3C5E7}" presName="ParentText" presStyleLbl="node1" presStyleIdx="0" presStyleCnt="3">
        <dgm:presLayoutVars>
          <dgm:chMax val="1"/>
          <dgm:chPref val="1"/>
          <dgm:bulletEnabled val="1"/>
        </dgm:presLayoutVars>
      </dgm:prSet>
      <dgm:spPr/>
    </dgm:pt>
    <dgm:pt modelId="{7346E450-F133-4F65-9819-7C2F8D8D9661}" type="pres">
      <dgm:prSet presAssocID="{C7F16263-DB44-49A1-9ACD-16DEA2E3C5E7}" presName="ChildText" presStyleLbl="revTx" presStyleIdx="0" presStyleCnt="3">
        <dgm:presLayoutVars>
          <dgm:chMax val="0"/>
          <dgm:chPref val="0"/>
          <dgm:bulletEnabled val="1"/>
        </dgm:presLayoutVars>
      </dgm:prSet>
      <dgm:spPr/>
    </dgm:pt>
    <dgm:pt modelId="{096D211E-1F7B-4022-B355-9CF4C15D83CA}" type="pres">
      <dgm:prSet presAssocID="{E5503F77-71CB-44A5-B8AB-D38D16963416}" presName="sibTrans" presStyleCnt="0"/>
      <dgm:spPr/>
    </dgm:pt>
    <dgm:pt modelId="{35C72BCC-339D-44B4-9B25-BF18A4E9909E}" type="pres">
      <dgm:prSet presAssocID="{F0B5E2F0-07BC-4FBE-A5BD-16079CA663C0}" presName="composite" presStyleCnt="0"/>
      <dgm:spPr/>
    </dgm:pt>
    <dgm:pt modelId="{E78A24D2-CA81-4275-95D4-2C821A59B2EC}" type="pres">
      <dgm:prSet presAssocID="{F0B5E2F0-07BC-4FBE-A5BD-16079CA663C0}" presName="bentUpArrow1" presStyleLbl="alignImgPlace1" presStyleIdx="1" presStyleCnt="2"/>
      <dgm:spPr/>
    </dgm:pt>
    <dgm:pt modelId="{190B71C4-100B-4668-AF11-52A4944DAB68}" type="pres">
      <dgm:prSet presAssocID="{F0B5E2F0-07BC-4FBE-A5BD-16079CA663C0}" presName="ParentText" presStyleLbl="node1" presStyleIdx="1" presStyleCnt="3">
        <dgm:presLayoutVars>
          <dgm:chMax val="1"/>
          <dgm:chPref val="1"/>
          <dgm:bulletEnabled val="1"/>
        </dgm:presLayoutVars>
      </dgm:prSet>
      <dgm:spPr/>
    </dgm:pt>
    <dgm:pt modelId="{4F262373-A2A2-49A5-AFF0-D1E9949722AC}" type="pres">
      <dgm:prSet presAssocID="{F0B5E2F0-07BC-4FBE-A5BD-16079CA663C0}" presName="ChildText" presStyleLbl="revTx" presStyleIdx="1" presStyleCnt="3">
        <dgm:presLayoutVars>
          <dgm:chMax val="0"/>
          <dgm:chPref val="0"/>
          <dgm:bulletEnabled val="1"/>
        </dgm:presLayoutVars>
      </dgm:prSet>
      <dgm:spPr/>
    </dgm:pt>
    <dgm:pt modelId="{381D7A50-1571-4EBC-A716-EFB396E8CDF7}" type="pres">
      <dgm:prSet presAssocID="{BAEA9983-C7A7-4F57-BF05-E908ADC09EBD}" presName="sibTrans" presStyleCnt="0"/>
      <dgm:spPr/>
    </dgm:pt>
    <dgm:pt modelId="{EF75866E-F809-4566-812A-A882A7E4CD0E}" type="pres">
      <dgm:prSet presAssocID="{8FB16F6C-EA95-4BA4-888C-EA32256E08FB}" presName="composite" presStyleCnt="0"/>
      <dgm:spPr/>
    </dgm:pt>
    <dgm:pt modelId="{A6442C0D-09AC-4579-95B5-916E903ED205}" type="pres">
      <dgm:prSet presAssocID="{8FB16F6C-EA95-4BA4-888C-EA32256E08FB}" presName="ParentText" presStyleLbl="node1" presStyleIdx="2" presStyleCnt="3">
        <dgm:presLayoutVars>
          <dgm:chMax val="1"/>
          <dgm:chPref val="1"/>
          <dgm:bulletEnabled val="1"/>
        </dgm:presLayoutVars>
      </dgm:prSet>
      <dgm:spPr/>
    </dgm:pt>
    <dgm:pt modelId="{BFAECAC1-374A-4004-A108-33DF226D48A4}" type="pres">
      <dgm:prSet presAssocID="{8FB16F6C-EA95-4BA4-888C-EA32256E08FB}" presName="FinalChildText" presStyleLbl="revTx" presStyleIdx="2" presStyleCnt="3">
        <dgm:presLayoutVars>
          <dgm:chMax val="0"/>
          <dgm:chPref val="0"/>
          <dgm:bulletEnabled val="1"/>
        </dgm:presLayoutVars>
      </dgm:prSet>
      <dgm:spPr/>
    </dgm:pt>
  </dgm:ptLst>
  <dgm:cxnLst>
    <dgm:cxn modelId="{1559991E-72A1-477E-A8EA-B39F0612D99D}" type="presOf" srcId="{F01B8637-2C02-4B3A-AC80-2292C58F3B55}" destId="{109B1AA7-2DC3-444A-9546-767658FFE11E}" srcOrd="0" destOrd="0" presId="urn:microsoft.com/office/officeart/2005/8/layout/StepDownProcess"/>
    <dgm:cxn modelId="{14244430-EEA0-4A22-A131-A05490BEF48A}" type="presOf" srcId="{7ECF6204-2DC3-4BAD-8664-64A1D614ABB4}" destId="{7346E450-F133-4F65-9819-7C2F8D8D9661}" srcOrd="0" destOrd="0" presId="urn:microsoft.com/office/officeart/2005/8/layout/StepDownProcess"/>
    <dgm:cxn modelId="{8E14623E-7BEA-460F-834C-4CCF4A67ADBB}" type="presOf" srcId="{F0B5E2F0-07BC-4FBE-A5BD-16079CA663C0}" destId="{190B71C4-100B-4668-AF11-52A4944DAB68}" srcOrd="0" destOrd="0" presId="urn:microsoft.com/office/officeart/2005/8/layout/StepDownProcess"/>
    <dgm:cxn modelId="{9D054248-3772-4BC5-B274-46B1A2A8AA15}" srcId="{F01B8637-2C02-4B3A-AC80-2292C58F3B55}" destId="{C7F16263-DB44-49A1-9ACD-16DEA2E3C5E7}" srcOrd="0" destOrd="0" parTransId="{EB4F14E9-6B82-4280-820D-73F3FDE6A252}" sibTransId="{E5503F77-71CB-44A5-B8AB-D38D16963416}"/>
    <dgm:cxn modelId="{F5C84C6C-A727-4099-8CCA-8BF075E16AB3}" srcId="{F0B5E2F0-07BC-4FBE-A5BD-16079CA663C0}" destId="{6E12BDF0-10B7-4925-9AF9-A5B896F6859E}" srcOrd="0" destOrd="0" parTransId="{5BCE3EB6-DF22-45C2-B56F-FF4194BA4D7E}" sibTransId="{FF6A4658-4E84-486B-94F7-BF729C9D3CF2}"/>
    <dgm:cxn modelId="{C264ED6D-F875-4DC9-B1A3-854BA3D08467}" srcId="{F01B8637-2C02-4B3A-AC80-2292C58F3B55}" destId="{F0B5E2F0-07BC-4FBE-A5BD-16079CA663C0}" srcOrd="1" destOrd="0" parTransId="{884C7621-5CE1-4D51-B062-863410ADFB38}" sibTransId="{BAEA9983-C7A7-4F57-BF05-E908ADC09EBD}"/>
    <dgm:cxn modelId="{96A1686F-CA02-4803-B0D6-A59238AFA9A4}" type="presOf" srcId="{6E12BDF0-10B7-4925-9AF9-A5B896F6859E}" destId="{4F262373-A2A2-49A5-AFF0-D1E9949722AC}" srcOrd="0" destOrd="0" presId="urn:microsoft.com/office/officeart/2005/8/layout/StepDownProcess"/>
    <dgm:cxn modelId="{430BFE56-D0FA-4984-9555-42118858E3FF}" type="presOf" srcId="{89DC2EF8-9BEB-4692-BC55-98E3B87E3DEA}" destId="{BFAECAC1-374A-4004-A108-33DF226D48A4}" srcOrd="0" destOrd="0" presId="urn:microsoft.com/office/officeart/2005/8/layout/StepDownProcess"/>
    <dgm:cxn modelId="{D79ADB90-6856-4884-BC92-9693B2C55BFC}" type="presOf" srcId="{C7F16263-DB44-49A1-9ACD-16DEA2E3C5E7}" destId="{0CF331AA-F974-40F2-A5CC-1ECE0842B39A}" srcOrd="0" destOrd="0" presId="urn:microsoft.com/office/officeart/2005/8/layout/StepDownProcess"/>
    <dgm:cxn modelId="{DC9F5392-2F34-4E1A-96FA-E63FDFD009E6}" srcId="{C7F16263-DB44-49A1-9ACD-16DEA2E3C5E7}" destId="{7ECF6204-2DC3-4BAD-8664-64A1D614ABB4}" srcOrd="0" destOrd="0" parTransId="{E583A76D-E4F7-4FD1-ABBC-2630ABCC2600}" sibTransId="{67CB52F9-13FE-436D-84DC-172D0AB9EB8D}"/>
    <dgm:cxn modelId="{FC4354B0-E8BA-43BA-A88D-FE9B225D5F00}" type="presOf" srcId="{8FB16F6C-EA95-4BA4-888C-EA32256E08FB}" destId="{A6442C0D-09AC-4579-95B5-916E903ED205}" srcOrd="0" destOrd="0" presId="urn:microsoft.com/office/officeart/2005/8/layout/StepDownProcess"/>
    <dgm:cxn modelId="{DF90E2B4-6B33-4352-90A8-0A62D3649B81}" srcId="{F01B8637-2C02-4B3A-AC80-2292C58F3B55}" destId="{8FB16F6C-EA95-4BA4-888C-EA32256E08FB}" srcOrd="2" destOrd="0" parTransId="{ABFA3B7E-C6B3-4673-8AE3-4D87A186F7BA}" sibTransId="{2DD52C05-C955-4B92-B48B-9CAE01EF315B}"/>
    <dgm:cxn modelId="{0D7B20C8-F929-43B9-B640-1A7EA3C7CF31}" srcId="{8FB16F6C-EA95-4BA4-888C-EA32256E08FB}" destId="{89DC2EF8-9BEB-4692-BC55-98E3B87E3DEA}" srcOrd="0" destOrd="0" parTransId="{879027F5-E856-469F-8181-B23713D51EC2}" sibTransId="{311E85BB-AB6C-4620-B1D3-E4A6330C34DB}"/>
    <dgm:cxn modelId="{92B4B1F1-E039-4DE2-AEF8-4959EF4E300C}" type="presParOf" srcId="{109B1AA7-2DC3-444A-9546-767658FFE11E}" destId="{4A555756-96A1-4950-B599-EC56C3DADFBD}" srcOrd="0" destOrd="0" presId="urn:microsoft.com/office/officeart/2005/8/layout/StepDownProcess"/>
    <dgm:cxn modelId="{02774457-D598-48D5-8B25-2E810B3672F2}" type="presParOf" srcId="{4A555756-96A1-4950-B599-EC56C3DADFBD}" destId="{1A71C0EC-64A6-4D9A-9DB1-78FB81ACB918}" srcOrd="0" destOrd="0" presId="urn:microsoft.com/office/officeart/2005/8/layout/StepDownProcess"/>
    <dgm:cxn modelId="{6B8282EE-88BA-4EB4-8636-5F584D25E3E3}" type="presParOf" srcId="{4A555756-96A1-4950-B599-EC56C3DADFBD}" destId="{0CF331AA-F974-40F2-A5CC-1ECE0842B39A}" srcOrd="1" destOrd="0" presId="urn:microsoft.com/office/officeart/2005/8/layout/StepDownProcess"/>
    <dgm:cxn modelId="{A1F9DE09-C8A8-4702-8447-0D8F81A9739C}" type="presParOf" srcId="{4A555756-96A1-4950-B599-EC56C3DADFBD}" destId="{7346E450-F133-4F65-9819-7C2F8D8D9661}" srcOrd="2" destOrd="0" presId="urn:microsoft.com/office/officeart/2005/8/layout/StepDownProcess"/>
    <dgm:cxn modelId="{183759CC-8FA2-426F-8678-B2F5E40143DA}" type="presParOf" srcId="{109B1AA7-2DC3-444A-9546-767658FFE11E}" destId="{096D211E-1F7B-4022-B355-9CF4C15D83CA}" srcOrd="1" destOrd="0" presId="urn:microsoft.com/office/officeart/2005/8/layout/StepDownProcess"/>
    <dgm:cxn modelId="{CD75B3D5-63D6-4304-B8D9-38AC76C49096}" type="presParOf" srcId="{109B1AA7-2DC3-444A-9546-767658FFE11E}" destId="{35C72BCC-339D-44B4-9B25-BF18A4E9909E}" srcOrd="2" destOrd="0" presId="urn:microsoft.com/office/officeart/2005/8/layout/StepDownProcess"/>
    <dgm:cxn modelId="{433D7221-47AB-43B4-8A9C-7A267145E049}" type="presParOf" srcId="{35C72BCC-339D-44B4-9B25-BF18A4E9909E}" destId="{E78A24D2-CA81-4275-95D4-2C821A59B2EC}" srcOrd="0" destOrd="0" presId="urn:microsoft.com/office/officeart/2005/8/layout/StepDownProcess"/>
    <dgm:cxn modelId="{550B10D6-CAC1-4EF0-AD30-41B3BEFE3481}" type="presParOf" srcId="{35C72BCC-339D-44B4-9B25-BF18A4E9909E}" destId="{190B71C4-100B-4668-AF11-52A4944DAB68}" srcOrd="1" destOrd="0" presId="urn:microsoft.com/office/officeart/2005/8/layout/StepDownProcess"/>
    <dgm:cxn modelId="{3E125D28-036C-4561-AE76-0C460E193B16}" type="presParOf" srcId="{35C72BCC-339D-44B4-9B25-BF18A4E9909E}" destId="{4F262373-A2A2-49A5-AFF0-D1E9949722AC}" srcOrd="2" destOrd="0" presId="urn:microsoft.com/office/officeart/2005/8/layout/StepDownProcess"/>
    <dgm:cxn modelId="{9F200568-BBA1-40D1-934F-DA8E34775527}" type="presParOf" srcId="{109B1AA7-2DC3-444A-9546-767658FFE11E}" destId="{381D7A50-1571-4EBC-A716-EFB396E8CDF7}" srcOrd="3" destOrd="0" presId="urn:microsoft.com/office/officeart/2005/8/layout/StepDownProcess"/>
    <dgm:cxn modelId="{093FD325-8508-4B26-9C89-7D038A364126}" type="presParOf" srcId="{109B1AA7-2DC3-444A-9546-767658FFE11E}" destId="{EF75866E-F809-4566-812A-A882A7E4CD0E}" srcOrd="4" destOrd="0" presId="urn:microsoft.com/office/officeart/2005/8/layout/StepDownProcess"/>
    <dgm:cxn modelId="{1F23C744-B476-4BB9-8C73-31E19FB3C5EF}" type="presParOf" srcId="{EF75866E-F809-4566-812A-A882A7E4CD0E}" destId="{A6442C0D-09AC-4579-95B5-916E903ED205}" srcOrd="0" destOrd="0" presId="urn:microsoft.com/office/officeart/2005/8/layout/StepDownProcess"/>
    <dgm:cxn modelId="{99F6BBD7-C6F5-4CB3-8677-CD96E9893DB5}" type="presParOf" srcId="{EF75866E-F809-4566-812A-A882A7E4CD0E}" destId="{BFAECAC1-374A-4004-A108-33DF226D48A4}"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66756F-2087-4D1C-846A-BD082F52EB5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F2011D8E-E487-4537-9AE0-BBA3FF3FF602}">
      <dgm:prSet phldrT="[Testo]"/>
      <dgm:spPr/>
      <dgm:t>
        <a:bodyPr/>
        <a:lstStyle/>
        <a:p>
          <a:r>
            <a:rPr lang="it-IT" dirty="0"/>
            <a:t>Paulo </a:t>
          </a:r>
          <a:r>
            <a:rPr lang="it-IT" dirty="0" err="1"/>
            <a:t>Freire</a:t>
          </a:r>
          <a:endParaRPr lang="it-IT" dirty="0"/>
        </a:p>
      </dgm:t>
    </dgm:pt>
    <dgm:pt modelId="{9DDD37E9-7C8C-4493-8F35-233D27085F3D}" type="parTrans" cxnId="{5ADE7EAE-BE31-467D-817B-152DCF6A967C}">
      <dgm:prSet/>
      <dgm:spPr/>
      <dgm:t>
        <a:bodyPr/>
        <a:lstStyle/>
        <a:p>
          <a:endParaRPr lang="it-IT"/>
        </a:p>
      </dgm:t>
    </dgm:pt>
    <dgm:pt modelId="{D6E9B278-9CBE-40B7-A025-1501128C802A}" type="sibTrans" cxnId="{5ADE7EAE-BE31-467D-817B-152DCF6A967C}">
      <dgm:prSet/>
      <dgm:spPr/>
      <dgm:t>
        <a:bodyPr/>
        <a:lstStyle/>
        <a:p>
          <a:endParaRPr lang="it-IT"/>
        </a:p>
      </dgm:t>
    </dgm:pt>
    <dgm:pt modelId="{085F9F92-423D-42EE-893E-527CAEEF78C2}">
      <dgm:prSet phldrT="[Testo]"/>
      <dgm:spPr/>
      <dgm:t>
        <a:bodyPr/>
        <a:lstStyle/>
        <a:p>
          <a:pPr algn="just"/>
          <a:r>
            <a:rPr lang="en-US" noProof="0" dirty="0"/>
            <a:t>Adult education as a process of radical transformation: the view of oneself in the world and the collective action to change the world</a:t>
          </a:r>
        </a:p>
      </dgm:t>
    </dgm:pt>
    <dgm:pt modelId="{9C3A53C6-75A4-4A66-AFFF-77AAFF675AA8}" type="parTrans" cxnId="{413F959A-F99F-4DDE-96E4-0457E7BC63B2}">
      <dgm:prSet/>
      <dgm:spPr/>
      <dgm:t>
        <a:bodyPr/>
        <a:lstStyle/>
        <a:p>
          <a:endParaRPr lang="it-IT"/>
        </a:p>
      </dgm:t>
    </dgm:pt>
    <dgm:pt modelId="{A672CE19-A5BB-4975-A7D5-C2292E2C6A2E}" type="sibTrans" cxnId="{413F959A-F99F-4DDE-96E4-0457E7BC63B2}">
      <dgm:prSet/>
      <dgm:spPr/>
      <dgm:t>
        <a:bodyPr/>
        <a:lstStyle/>
        <a:p>
          <a:endParaRPr lang="it-IT"/>
        </a:p>
      </dgm:t>
    </dgm:pt>
    <dgm:pt modelId="{CB9E2ED4-C2D2-40DA-B79B-B5586DFF00B8}">
      <dgm:prSet phldrT="[Testo]"/>
      <dgm:spPr/>
      <dgm:t>
        <a:bodyPr/>
        <a:lstStyle/>
        <a:p>
          <a:r>
            <a:rPr lang="it-IT" dirty="0"/>
            <a:t>Malcolm Knowles</a:t>
          </a:r>
        </a:p>
      </dgm:t>
    </dgm:pt>
    <dgm:pt modelId="{D12DF476-4DD8-48C9-97E2-DEA3E996A931}" type="parTrans" cxnId="{F03FA919-7ABE-46CA-AC55-B98E50AF7DF0}">
      <dgm:prSet/>
      <dgm:spPr/>
      <dgm:t>
        <a:bodyPr/>
        <a:lstStyle/>
        <a:p>
          <a:endParaRPr lang="it-IT"/>
        </a:p>
      </dgm:t>
    </dgm:pt>
    <dgm:pt modelId="{7A85A506-A64C-46B5-A626-04D4BB7F71D1}" type="sibTrans" cxnId="{F03FA919-7ABE-46CA-AC55-B98E50AF7DF0}">
      <dgm:prSet/>
      <dgm:spPr/>
      <dgm:t>
        <a:bodyPr/>
        <a:lstStyle/>
        <a:p>
          <a:endParaRPr lang="it-IT"/>
        </a:p>
      </dgm:t>
    </dgm:pt>
    <dgm:pt modelId="{512C6291-843B-4719-97EF-C6A1AD8CD97A}">
      <dgm:prSet phldrT="[Testo]"/>
      <dgm:spPr/>
      <dgm:t>
        <a:bodyPr/>
        <a:lstStyle/>
        <a:p>
          <a:pPr algn="just"/>
          <a:r>
            <a:rPr lang="en-US" noProof="0" dirty="0"/>
            <a:t>Andragogy as a new perspective of the adult learner: self-directed, intrinsically motivated,</a:t>
          </a:r>
          <a:r>
            <a:rPr lang="en-US" noProof="0" dirty="0">
              <a:solidFill>
                <a:srgbClr val="FF0000"/>
              </a:solidFill>
            </a:rPr>
            <a:t> </a:t>
          </a:r>
          <a:r>
            <a:rPr lang="en-US" noProof="0" dirty="0">
              <a:solidFill>
                <a:schemeClr val="tx1"/>
              </a:solidFill>
            </a:rPr>
            <a:t>he/she </a:t>
          </a:r>
          <a:r>
            <a:rPr lang="en-US" noProof="0" dirty="0"/>
            <a:t>experiences education and learning in an autonomous way</a:t>
          </a:r>
        </a:p>
      </dgm:t>
    </dgm:pt>
    <dgm:pt modelId="{FCCA644F-869D-4C95-AA78-1887153DC943}" type="parTrans" cxnId="{FC1B109A-764F-405F-AC38-2966107F914B}">
      <dgm:prSet/>
      <dgm:spPr/>
      <dgm:t>
        <a:bodyPr/>
        <a:lstStyle/>
        <a:p>
          <a:endParaRPr lang="it-IT"/>
        </a:p>
      </dgm:t>
    </dgm:pt>
    <dgm:pt modelId="{9CD52F36-AB28-4CA9-B79B-32D8D26068A1}" type="sibTrans" cxnId="{FC1B109A-764F-405F-AC38-2966107F914B}">
      <dgm:prSet/>
      <dgm:spPr/>
      <dgm:t>
        <a:bodyPr/>
        <a:lstStyle/>
        <a:p>
          <a:endParaRPr lang="it-IT"/>
        </a:p>
      </dgm:t>
    </dgm:pt>
    <dgm:pt modelId="{1FBA20E8-2CC6-41CC-8662-5471EB785D2C}" type="pres">
      <dgm:prSet presAssocID="{B266756F-2087-4D1C-846A-BD082F52EB52}" presName="linear" presStyleCnt="0">
        <dgm:presLayoutVars>
          <dgm:animLvl val="lvl"/>
          <dgm:resizeHandles val="exact"/>
        </dgm:presLayoutVars>
      </dgm:prSet>
      <dgm:spPr/>
    </dgm:pt>
    <dgm:pt modelId="{E4C87EB4-39BF-4A02-B686-58EBB4FB0AB0}" type="pres">
      <dgm:prSet presAssocID="{F2011D8E-E487-4537-9AE0-BBA3FF3FF602}" presName="parentText" presStyleLbl="node1" presStyleIdx="0" presStyleCnt="2">
        <dgm:presLayoutVars>
          <dgm:chMax val="0"/>
          <dgm:bulletEnabled val="1"/>
        </dgm:presLayoutVars>
      </dgm:prSet>
      <dgm:spPr/>
    </dgm:pt>
    <dgm:pt modelId="{5A5A459F-7805-42EE-97CC-50DF4F47DD8D}" type="pres">
      <dgm:prSet presAssocID="{F2011D8E-E487-4537-9AE0-BBA3FF3FF602}" presName="childText" presStyleLbl="revTx" presStyleIdx="0" presStyleCnt="2">
        <dgm:presLayoutVars>
          <dgm:bulletEnabled val="1"/>
        </dgm:presLayoutVars>
      </dgm:prSet>
      <dgm:spPr/>
    </dgm:pt>
    <dgm:pt modelId="{23B97122-70FA-4109-BB05-DC72DDA64C5C}" type="pres">
      <dgm:prSet presAssocID="{CB9E2ED4-C2D2-40DA-B79B-B5586DFF00B8}" presName="parentText" presStyleLbl="node1" presStyleIdx="1" presStyleCnt="2">
        <dgm:presLayoutVars>
          <dgm:chMax val="0"/>
          <dgm:bulletEnabled val="1"/>
        </dgm:presLayoutVars>
      </dgm:prSet>
      <dgm:spPr/>
    </dgm:pt>
    <dgm:pt modelId="{ABB5ECC9-4864-43F1-975A-38EAAFCC858C}" type="pres">
      <dgm:prSet presAssocID="{CB9E2ED4-C2D2-40DA-B79B-B5586DFF00B8}" presName="childText" presStyleLbl="revTx" presStyleIdx="1" presStyleCnt="2">
        <dgm:presLayoutVars>
          <dgm:bulletEnabled val="1"/>
        </dgm:presLayoutVars>
      </dgm:prSet>
      <dgm:spPr/>
    </dgm:pt>
  </dgm:ptLst>
  <dgm:cxnLst>
    <dgm:cxn modelId="{6F8E1C06-2DB9-4355-B887-F5428FBD1E5D}" type="presOf" srcId="{512C6291-843B-4719-97EF-C6A1AD8CD97A}" destId="{ABB5ECC9-4864-43F1-975A-38EAAFCC858C}" srcOrd="0" destOrd="0" presId="urn:microsoft.com/office/officeart/2005/8/layout/vList2"/>
    <dgm:cxn modelId="{F03FA919-7ABE-46CA-AC55-B98E50AF7DF0}" srcId="{B266756F-2087-4D1C-846A-BD082F52EB52}" destId="{CB9E2ED4-C2D2-40DA-B79B-B5586DFF00B8}" srcOrd="1" destOrd="0" parTransId="{D12DF476-4DD8-48C9-97E2-DEA3E996A931}" sibTransId="{7A85A506-A64C-46B5-A626-04D4BB7F71D1}"/>
    <dgm:cxn modelId="{16AB8D23-F436-444D-BFA8-2CAE15EE25F2}" type="presOf" srcId="{CB9E2ED4-C2D2-40DA-B79B-B5586DFF00B8}" destId="{23B97122-70FA-4109-BB05-DC72DDA64C5C}" srcOrd="0" destOrd="0" presId="urn:microsoft.com/office/officeart/2005/8/layout/vList2"/>
    <dgm:cxn modelId="{FC1B109A-764F-405F-AC38-2966107F914B}" srcId="{CB9E2ED4-C2D2-40DA-B79B-B5586DFF00B8}" destId="{512C6291-843B-4719-97EF-C6A1AD8CD97A}" srcOrd="0" destOrd="0" parTransId="{FCCA644F-869D-4C95-AA78-1887153DC943}" sibTransId="{9CD52F36-AB28-4CA9-B79B-32D8D26068A1}"/>
    <dgm:cxn modelId="{413F959A-F99F-4DDE-96E4-0457E7BC63B2}" srcId="{F2011D8E-E487-4537-9AE0-BBA3FF3FF602}" destId="{085F9F92-423D-42EE-893E-527CAEEF78C2}" srcOrd="0" destOrd="0" parTransId="{9C3A53C6-75A4-4A66-AFFF-77AAFF675AA8}" sibTransId="{A672CE19-A5BB-4975-A7D5-C2292E2C6A2E}"/>
    <dgm:cxn modelId="{68FC0CAD-7A69-4CF4-AB5D-6C8C72F7F86F}" type="presOf" srcId="{B266756F-2087-4D1C-846A-BD082F52EB52}" destId="{1FBA20E8-2CC6-41CC-8662-5471EB785D2C}" srcOrd="0" destOrd="0" presId="urn:microsoft.com/office/officeart/2005/8/layout/vList2"/>
    <dgm:cxn modelId="{5ADE7EAE-BE31-467D-817B-152DCF6A967C}" srcId="{B266756F-2087-4D1C-846A-BD082F52EB52}" destId="{F2011D8E-E487-4537-9AE0-BBA3FF3FF602}" srcOrd="0" destOrd="0" parTransId="{9DDD37E9-7C8C-4493-8F35-233D27085F3D}" sibTransId="{D6E9B278-9CBE-40B7-A025-1501128C802A}"/>
    <dgm:cxn modelId="{4085D1BD-7F08-4E7E-BC9C-48DF0C6AC619}" type="presOf" srcId="{085F9F92-423D-42EE-893E-527CAEEF78C2}" destId="{5A5A459F-7805-42EE-97CC-50DF4F47DD8D}" srcOrd="0" destOrd="0" presId="urn:microsoft.com/office/officeart/2005/8/layout/vList2"/>
    <dgm:cxn modelId="{F74FD0FE-10C6-41CF-841E-CC37CB0F552D}" type="presOf" srcId="{F2011D8E-E487-4537-9AE0-BBA3FF3FF602}" destId="{E4C87EB4-39BF-4A02-B686-58EBB4FB0AB0}" srcOrd="0" destOrd="0" presId="urn:microsoft.com/office/officeart/2005/8/layout/vList2"/>
    <dgm:cxn modelId="{70C7A1EB-78A6-4C3B-B585-E7E18EA29A8D}" type="presParOf" srcId="{1FBA20E8-2CC6-41CC-8662-5471EB785D2C}" destId="{E4C87EB4-39BF-4A02-B686-58EBB4FB0AB0}" srcOrd="0" destOrd="0" presId="urn:microsoft.com/office/officeart/2005/8/layout/vList2"/>
    <dgm:cxn modelId="{80ED3C0A-F73B-46E8-B68F-E0DF2E021F4A}" type="presParOf" srcId="{1FBA20E8-2CC6-41CC-8662-5471EB785D2C}" destId="{5A5A459F-7805-42EE-97CC-50DF4F47DD8D}" srcOrd="1" destOrd="0" presId="urn:microsoft.com/office/officeart/2005/8/layout/vList2"/>
    <dgm:cxn modelId="{570510DD-75F3-46AC-B5F0-DB22C612F82B}" type="presParOf" srcId="{1FBA20E8-2CC6-41CC-8662-5471EB785D2C}" destId="{23B97122-70FA-4109-BB05-DC72DDA64C5C}" srcOrd="2" destOrd="0" presId="urn:microsoft.com/office/officeart/2005/8/layout/vList2"/>
    <dgm:cxn modelId="{131ABAD4-02D8-4DF9-B402-39BF1252A5A7}" type="presParOf" srcId="{1FBA20E8-2CC6-41CC-8662-5471EB785D2C}" destId="{ABB5ECC9-4864-43F1-975A-38EAAFCC858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0037884-9F72-43D7-BCC4-70FB4DA959B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CB944CAC-53BA-4FED-8A57-4C643A861715}">
      <dgm:prSet phldrT="[Testo]"/>
      <dgm:spPr/>
      <dgm:t>
        <a:bodyPr/>
        <a:lstStyle/>
        <a:p>
          <a:pPr algn="ctr"/>
          <a:r>
            <a:rPr lang="en-US" noProof="0" dirty="0"/>
            <a:t>Paulo Freire’s transformation theory</a:t>
          </a:r>
        </a:p>
      </dgm:t>
    </dgm:pt>
    <dgm:pt modelId="{1EE7EDA5-1543-4924-A41B-ECEE15BF51D9}" type="parTrans" cxnId="{1167F9B1-9B3B-4C21-9D15-BF8D31F83F89}">
      <dgm:prSet/>
      <dgm:spPr/>
      <dgm:t>
        <a:bodyPr/>
        <a:lstStyle/>
        <a:p>
          <a:endParaRPr lang="it-IT"/>
        </a:p>
      </dgm:t>
    </dgm:pt>
    <dgm:pt modelId="{C52E8114-A092-4174-B928-BC78C6FED649}" type="sibTrans" cxnId="{1167F9B1-9B3B-4C21-9D15-BF8D31F83F89}">
      <dgm:prSet/>
      <dgm:spPr/>
      <dgm:t>
        <a:bodyPr/>
        <a:lstStyle/>
        <a:p>
          <a:endParaRPr lang="it-IT"/>
        </a:p>
      </dgm:t>
    </dgm:pt>
    <dgm:pt modelId="{8BEBC25B-C9EA-4B20-9ED2-55CE4C7912CC}">
      <dgm:prSet phldrT="[Testo]"/>
      <dgm:spPr/>
      <dgm:t>
        <a:bodyPr/>
        <a:lstStyle/>
        <a:p>
          <a:pPr algn="just"/>
          <a:r>
            <a:rPr lang="en-US" i="1" noProof="0" dirty="0"/>
            <a:t>Critical Pedagogy </a:t>
          </a:r>
          <a:r>
            <a:rPr lang="en-US" noProof="0" dirty="0"/>
            <a:t>(Henry Giroux, Peter McLaren, </a:t>
          </a:r>
          <a:r>
            <a:rPr lang="en-US" noProof="0" dirty="0" err="1"/>
            <a:t>etc</a:t>
          </a:r>
          <a:r>
            <a:rPr lang="en-US" noProof="0" dirty="0"/>
            <a:t>…): stresses the political and public educational meaning of transformation</a:t>
          </a:r>
        </a:p>
      </dgm:t>
    </dgm:pt>
    <dgm:pt modelId="{8B0DACBF-3AD8-43C5-8F58-BD9041C755F5}" type="parTrans" cxnId="{7998B2EA-118D-4031-B0D8-2097E2968295}">
      <dgm:prSet/>
      <dgm:spPr/>
      <dgm:t>
        <a:bodyPr/>
        <a:lstStyle/>
        <a:p>
          <a:endParaRPr lang="it-IT"/>
        </a:p>
      </dgm:t>
    </dgm:pt>
    <dgm:pt modelId="{9EB46819-F45A-47A2-8C92-71B042F83376}" type="sibTrans" cxnId="{7998B2EA-118D-4031-B0D8-2097E2968295}">
      <dgm:prSet/>
      <dgm:spPr/>
      <dgm:t>
        <a:bodyPr/>
        <a:lstStyle/>
        <a:p>
          <a:endParaRPr lang="it-IT"/>
        </a:p>
      </dgm:t>
    </dgm:pt>
    <dgm:pt modelId="{EF70705B-259C-4FC6-840B-879A79A73AD2}">
      <dgm:prSet phldrT="[Testo]"/>
      <dgm:spPr/>
      <dgm:t>
        <a:bodyPr/>
        <a:lstStyle/>
        <a:p>
          <a:pPr algn="just"/>
          <a:r>
            <a:rPr lang="en-US" noProof="0" dirty="0"/>
            <a:t>Jack </a:t>
          </a:r>
          <a:r>
            <a:rPr lang="en-US" noProof="0" dirty="0" err="1"/>
            <a:t>Mezirow</a:t>
          </a:r>
          <a:r>
            <a:rPr lang="en-US" noProof="0" dirty="0"/>
            <a:t>: founds the idea of transformative learning</a:t>
          </a:r>
        </a:p>
      </dgm:t>
    </dgm:pt>
    <dgm:pt modelId="{18ACF4CA-9DA5-445F-AE33-693C1CB6E189}" type="parTrans" cxnId="{2781A2F8-5B09-4560-9B93-0B26C44A244E}">
      <dgm:prSet/>
      <dgm:spPr/>
      <dgm:t>
        <a:bodyPr/>
        <a:lstStyle/>
        <a:p>
          <a:endParaRPr lang="it-IT"/>
        </a:p>
      </dgm:t>
    </dgm:pt>
    <dgm:pt modelId="{01624E3A-9A08-4F1B-BD3B-44DC83572C4A}" type="sibTrans" cxnId="{2781A2F8-5B09-4560-9B93-0B26C44A244E}">
      <dgm:prSet/>
      <dgm:spPr/>
      <dgm:t>
        <a:bodyPr/>
        <a:lstStyle/>
        <a:p>
          <a:endParaRPr lang="it-IT"/>
        </a:p>
      </dgm:t>
    </dgm:pt>
    <dgm:pt modelId="{3B867924-B474-4BED-A4C1-A90A1F4BB637}" type="pres">
      <dgm:prSet presAssocID="{D0037884-9F72-43D7-BCC4-70FB4DA959B8}" presName="hierChild1" presStyleCnt="0">
        <dgm:presLayoutVars>
          <dgm:orgChart val="1"/>
          <dgm:chPref val="1"/>
          <dgm:dir/>
          <dgm:animOne val="branch"/>
          <dgm:animLvl val="lvl"/>
          <dgm:resizeHandles/>
        </dgm:presLayoutVars>
      </dgm:prSet>
      <dgm:spPr/>
    </dgm:pt>
    <dgm:pt modelId="{D89BB09F-07B4-40C2-9FD7-645AC51A93AC}" type="pres">
      <dgm:prSet presAssocID="{CB944CAC-53BA-4FED-8A57-4C643A861715}" presName="hierRoot1" presStyleCnt="0">
        <dgm:presLayoutVars>
          <dgm:hierBranch val="init"/>
        </dgm:presLayoutVars>
      </dgm:prSet>
      <dgm:spPr/>
    </dgm:pt>
    <dgm:pt modelId="{C4481428-0A22-40EA-B544-811D028C6BEA}" type="pres">
      <dgm:prSet presAssocID="{CB944CAC-53BA-4FED-8A57-4C643A861715}" presName="rootComposite1" presStyleCnt="0"/>
      <dgm:spPr/>
    </dgm:pt>
    <dgm:pt modelId="{5CB19E73-DE2C-43A3-89FF-313B8663360A}" type="pres">
      <dgm:prSet presAssocID="{CB944CAC-53BA-4FED-8A57-4C643A861715}" presName="rootText1" presStyleLbl="node0" presStyleIdx="0" presStyleCnt="1">
        <dgm:presLayoutVars>
          <dgm:chPref val="3"/>
        </dgm:presLayoutVars>
      </dgm:prSet>
      <dgm:spPr/>
    </dgm:pt>
    <dgm:pt modelId="{9A4F4CA7-9062-4046-B5A8-5F81524DBC50}" type="pres">
      <dgm:prSet presAssocID="{CB944CAC-53BA-4FED-8A57-4C643A861715}" presName="rootConnector1" presStyleLbl="node1" presStyleIdx="0" presStyleCnt="0"/>
      <dgm:spPr/>
    </dgm:pt>
    <dgm:pt modelId="{9C6C76DC-8916-4A00-BA3E-55D863D0AEE2}" type="pres">
      <dgm:prSet presAssocID="{CB944CAC-53BA-4FED-8A57-4C643A861715}" presName="hierChild2" presStyleCnt="0"/>
      <dgm:spPr/>
    </dgm:pt>
    <dgm:pt modelId="{92A96395-3390-4103-9CC3-54C8468351A7}" type="pres">
      <dgm:prSet presAssocID="{8B0DACBF-3AD8-43C5-8F58-BD9041C755F5}" presName="Name37" presStyleLbl="parChTrans1D2" presStyleIdx="0" presStyleCnt="2"/>
      <dgm:spPr/>
    </dgm:pt>
    <dgm:pt modelId="{C1C0E072-B418-424F-B24C-94318635B6E2}" type="pres">
      <dgm:prSet presAssocID="{8BEBC25B-C9EA-4B20-9ED2-55CE4C7912CC}" presName="hierRoot2" presStyleCnt="0">
        <dgm:presLayoutVars>
          <dgm:hierBranch val="init"/>
        </dgm:presLayoutVars>
      </dgm:prSet>
      <dgm:spPr/>
    </dgm:pt>
    <dgm:pt modelId="{FEA9D10D-772A-4AC6-9C38-DD4AC6549808}" type="pres">
      <dgm:prSet presAssocID="{8BEBC25B-C9EA-4B20-9ED2-55CE4C7912CC}" presName="rootComposite" presStyleCnt="0"/>
      <dgm:spPr/>
    </dgm:pt>
    <dgm:pt modelId="{E5FC5035-53C5-419E-8D32-C9747C61C27B}" type="pres">
      <dgm:prSet presAssocID="{8BEBC25B-C9EA-4B20-9ED2-55CE4C7912CC}" presName="rootText" presStyleLbl="node2" presStyleIdx="0" presStyleCnt="2">
        <dgm:presLayoutVars>
          <dgm:chPref val="3"/>
        </dgm:presLayoutVars>
      </dgm:prSet>
      <dgm:spPr/>
    </dgm:pt>
    <dgm:pt modelId="{1CBF715F-4733-438D-9953-0A7D4158EECA}" type="pres">
      <dgm:prSet presAssocID="{8BEBC25B-C9EA-4B20-9ED2-55CE4C7912CC}" presName="rootConnector" presStyleLbl="node2" presStyleIdx="0" presStyleCnt="2"/>
      <dgm:spPr/>
    </dgm:pt>
    <dgm:pt modelId="{700887DD-75F4-4199-AC4D-8BA3B7EF4D51}" type="pres">
      <dgm:prSet presAssocID="{8BEBC25B-C9EA-4B20-9ED2-55CE4C7912CC}" presName="hierChild4" presStyleCnt="0"/>
      <dgm:spPr/>
    </dgm:pt>
    <dgm:pt modelId="{81E7BAC3-491E-4C96-8682-D084857855A7}" type="pres">
      <dgm:prSet presAssocID="{8BEBC25B-C9EA-4B20-9ED2-55CE4C7912CC}" presName="hierChild5" presStyleCnt="0"/>
      <dgm:spPr/>
    </dgm:pt>
    <dgm:pt modelId="{DE522BAA-4CE5-4529-90DD-E71028EE8E92}" type="pres">
      <dgm:prSet presAssocID="{18ACF4CA-9DA5-445F-AE33-693C1CB6E189}" presName="Name37" presStyleLbl="parChTrans1D2" presStyleIdx="1" presStyleCnt="2"/>
      <dgm:spPr/>
    </dgm:pt>
    <dgm:pt modelId="{B39F7276-AD5D-4168-A5E1-10F8F5FE241A}" type="pres">
      <dgm:prSet presAssocID="{EF70705B-259C-4FC6-840B-879A79A73AD2}" presName="hierRoot2" presStyleCnt="0">
        <dgm:presLayoutVars>
          <dgm:hierBranch val="init"/>
        </dgm:presLayoutVars>
      </dgm:prSet>
      <dgm:spPr/>
    </dgm:pt>
    <dgm:pt modelId="{A777EE1E-BAA9-4F4E-897F-7FCC9E4DDA18}" type="pres">
      <dgm:prSet presAssocID="{EF70705B-259C-4FC6-840B-879A79A73AD2}" presName="rootComposite" presStyleCnt="0"/>
      <dgm:spPr/>
    </dgm:pt>
    <dgm:pt modelId="{1D5CDC48-F897-41C2-9814-2AD9F4736E15}" type="pres">
      <dgm:prSet presAssocID="{EF70705B-259C-4FC6-840B-879A79A73AD2}" presName="rootText" presStyleLbl="node2" presStyleIdx="1" presStyleCnt="2" custLinFactNeighborX="-871" custLinFactNeighborY="-1161">
        <dgm:presLayoutVars>
          <dgm:chPref val="3"/>
        </dgm:presLayoutVars>
      </dgm:prSet>
      <dgm:spPr/>
    </dgm:pt>
    <dgm:pt modelId="{69B608D2-5490-40A4-9ECF-3A3EC8B06C5B}" type="pres">
      <dgm:prSet presAssocID="{EF70705B-259C-4FC6-840B-879A79A73AD2}" presName="rootConnector" presStyleLbl="node2" presStyleIdx="1" presStyleCnt="2"/>
      <dgm:spPr/>
    </dgm:pt>
    <dgm:pt modelId="{B6176E5D-0C8A-4EAB-81D6-8A95DDF42C54}" type="pres">
      <dgm:prSet presAssocID="{EF70705B-259C-4FC6-840B-879A79A73AD2}" presName="hierChild4" presStyleCnt="0"/>
      <dgm:spPr/>
    </dgm:pt>
    <dgm:pt modelId="{73F2C553-789F-4778-B808-B74518CFB1F5}" type="pres">
      <dgm:prSet presAssocID="{EF70705B-259C-4FC6-840B-879A79A73AD2}" presName="hierChild5" presStyleCnt="0"/>
      <dgm:spPr/>
    </dgm:pt>
    <dgm:pt modelId="{BEF84567-37EB-43EA-B0FE-F73989E2A359}" type="pres">
      <dgm:prSet presAssocID="{CB944CAC-53BA-4FED-8A57-4C643A861715}" presName="hierChild3" presStyleCnt="0"/>
      <dgm:spPr/>
    </dgm:pt>
  </dgm:ptLst>
  <dgm:cxnLst>
    <dgm:cxn modelId="{4847945E-F372-434B-A52F-83D29160F3D2}" type="presOf" srcId="{D0037884-9F72-43D7-BCC4-70FB4DA959B8}" destId="{3B867924-B474-4BED-A4C1-A90A1F4BB637}" srcOrd="0" destOrd="0" presId="urn:microsoft.com/office/officeart/2005/8/layout/orgChart1"/>
    <dgm:cxn modelId="{206A6B62-EF15-4581-BCC3-E8F1FC51A682}" type="presOf" srcId="{8B0DACBF-3AD8-43C5-8F58-BD9041C755F5}" destId="{92A96395-3390-4103-9CC3-54C8468351A7}" srcOrd="0" destOrd="0" presId="urn:microsoft.com/office/officeart/2005/8/layout/orgChart1"/>
    <dgm:cxn modelId="{03CEC446-97A4-4E10-811D-C04AF52F693B}" type="presOf" srcId="{EF70705B-259C-4FC6-840B-879A79A73AD2}" destId="{69B608D2-5490-40A4-9ECF-3A3EC8B06C5B}" srcOrd="1" destOrd="0" presId="urn:microsoft.com/office/officeart/2005/8/layout/orgChart1"/>
    <dgm:cxn modelId="{C1E67F47-5AB1-4BD4-8171-805B5CCF7C85}" type="presOf" srcId="{8BEBC25B-C9EA-4B20-9ED2-55CE4C7912CC}" destId="{E5FC5035-53C5-419E-8D32-C9747C61C27B}" srcOrd="0" destOrd="0" presId="urn:microsoft.com/office/officeart/2005/8/layout/orgChart1"/>
    <dgm:cxn modelId="{74E2584B-02E6-4559-B2C3-EC8240852272}" type="presOf" srcId="{CB944CAC-53BA-4FED-8A57-4C643A861715}" destId="{5CB19E73-DE2C-43A3-89FF-313B8663360A}" srcOrd="0" destOrd="0" presId="urn:microsoft.com/office/officeart/2005/8/layout/orgChart1"/>
    <dgm:cxn modelId="{7579F156-9BF4-4F8A-8068-B75E82DA88CF}" type="presOf" srcId="{18ACF4CA-9DA5-445F-AE33-693C1CB6E189}" destId="{DE522BAA-4CE5-4529-90DD-E71028EE8E92}" srcOrd="0" destOrd="0" presId="urn:microsoft.com/office/officeart/2005/8/layout/orgChart1"/>
    <dgm:cxn modelId="{F7B13659-5BBD-4249-B950-E3504579E72F}" type="presOf" srcId="{CB944CAC-53BA-4FED-8A57-4C643A861715}" destId="{9A4F4CA7-9062-4046-B5A8-5F81524DBC50}" srcOrd="1" destOrd="0" presId="urn:microsoft.com/office/officeart/2005/8/layout/orgChart1"/>
    <dgm:cxn modelId="{75C22B7A-4BFB-40F0-AC44-9E4DF4C20C1A}" type="presOf" srcId="{EF70705B-259C-4FC6-840B-879A79A73AD2}" destId="{1D5CDC48-F897-41C2-9814-2AD9F4736E15}" srcOrd="0" destOrd="0" presId="urn:microsoft.com/office/officeart/2005/8/layout/orgChart1"/>
    <dgm:cxn modelId="{FCFE6685-C991-4C3E-BC5B-42AC1EDB0123}" type="presOf" srcId="{8BEBC25B-C9EA-4B20-9ED2-55CE4C7912CC}" destId="{1CBF715F-4733-438D-9953-0A7D4158EECA}" srcOrd="1" destOrd="0" presId="urn:microsoft.com/office/officeart/2005/8/layout/orgChart1"/>
    <dgm:cxn modelId="{1167F9B1-9B3B-4C21-9D15-BF8D31F83F89}" srcId="{D0037884-9F72-43D7-BCC4-70FB4DA959B8}" destId="{CB944CAC-53BA-4FED-8A57-4C643A861715}" srcOrd="0" destOrd="0" parTransId="{1EE7EDA5-1543-4924-A41B-ECEE15BF51D9}" sibTransId="{C52E8114-A092-4174-B928-BC78C6FED649}"/>
    <dgm:cxn modelId="{7998B2EA-118D-4031-B0D8-2097E2968295}" srcId="{CB944CAC-53BA-4FED-8A57-4C643A861715}" destId="{8BEBC25B-C9EA-4B20-9ED2-55CE4C7912CC}" srcOrd="0" destOrd="0" parTransId="{8B0DACBF-3AD8-43C5-8F58-BD9041C755F5}" sibTransId="{9EB46819-F45A-47A2-8C92-71B042F83376}"/>
    <dgm:cxn modelId="{2781A2F8-5B09-4560-9B93-0B26C44A244E}" srcId="{CB944CAC-53BA-4FED-8A57-4C643A861715}" destId="{EF70705B-259C-4FC6-840B-879A79A73AD2}" srcOrd="1" destOrd="0" parTransId="{18ACF4CA-9DA5-445F-AE33-693C1CB6E189}" sibTransId="{01624E3A-9A08-4F1B-BD3B-44DC83572C4A}"/>
    <dgm:cxn modelId="{92E8C8E8-D97B-4158-A829-9D602D5FD0A6}" type="presParOf" srcId="{3B867924-B474-4BED-A4C1-A90A1F4BB637}" destId="{D89BB09F-07B4-40C2-9FD7-645AC51A93AC}" srcOrd="0" destOrd="0" presId="urn:microsoft.com/office/officeart/2005/8/layout/orgChart1"/>
    <dgm:cxn modelId="{6B666898-6C56-447E-AE56-6F9CC7B05E83}" type="presParOf" srcId="{D89BB09F-07B4-40C2-9FD7-645AC51A93AC}" destId="{C4481428-0A22-40EA-B544-811D028C6BEA}" srcOrd="0" destOrd="0" presId="urn:microsoft.com/office/officeart/2005/8/layout/orgChart1"/>
    <dgm:cxn modelId="{947E3965-8BCB-41A1-8234-684ADBF96C37}" type="presParOf" srcId="{C4481428-0A22-40EA-B544-811D028C6BEA}" destId="{5CB19E73-DE2C-43A3-89FF-313B8663360A}" srcOrd="0" destOrd="0" presId="urn:microsoft.com/office/officeart/2005/8/layout/orgChart1"/>
    <dgm:cxn modelId="{4518437B-C12E-4107-ACA5-8A9AEF41EE41}" type="presParOf" srcId="{C4481428-0A22-40EA-B544-811D028C6BEA}" destId="{9A4F4CA7-9062-4046-B5A8-5F81524DBC50}" srcOrd="1" destOrd="0" presId="urn:microsoft.com/office/officeart/2005/8/layout/orgChart1"/>
    <dgm:cxn modelId="{8AE61027-0EC5-44AD-B4A1-24EDF3D40C96}" type="presParOf" srcId="{D89BB09F-07B4-40C2-9FD7-645AC51A93AC}" destId="{9C6C76DC-8916-4A00-BA3E-55D863D0AEE2}" srcOrd="1" destOrd="0" presId="urn:microsoft.com/office/officeart/2005/8/layout/orgChart1"/>
    <dgm:cxn modelId="{8EFEDA9C-FE17-421D-B6AF-02290C9F8236}" type="presParOf" srcId="{9C6C76DC-8916-4A00-BA3E-55D863D0AEE2}" destId="{92A96395-3390-4103-9CC3-54C8468351A7}" srcOrd="0" destOrd="0" presId="urn:microsoft.com/office/officeart/2005/8/layout/orgChart1"/>
    <dgm:cxn modelId="{C58420CF-2AD9-4E10-ACF1-8789DF880E5F}" type="presParOf" srcId="{9C6C76DC-8916-4A00-BA3E-55D863D0AEE2}" destId="{C1C0E072-B418-424F-B24C-94318635B6E2}" srcOrd="1" destOrd="0" presId="urn:microsoft.com/office/officeart/2005/8/layout/orgChart1"/>
    <dgm:cxn modelId="{363F7355-68FF-4A0A-981F-CEBB85F6D130}" type="presParOf" srcId="{C1C0E072-B418-424F-B24C-94318635B6E2}" destId="{FEA9D10D-772A-4AC6-9C38-DD4AC6549808}" srcOrd="0" destOrd="0" presId="urn:microsoft.com/office/officeart/2005/8/layout/orgChart1"/>
    <dgm:cxn modelId="{C8BDAC11-AFE4-4FB5-BD92-FAF6228CC0E6}" type="presParOf" srcId="{FEA9D10D-772A-4AC6-9C38-DD4AC6549808}" destId="{E5FC5035-53C5-419E-8D32-C9747C61C27B}" srcOrd="0" destOrd="0" presId="urn:microsoft.com/office/officeart/2005/8/layout/orgChart1"/>
    <dgm:cxn modelId="{90A18392-8E81-453B-AEAB-F55693BE27BF}" type="presParOf" srcId="{FEA9D10D-772A-4AC6-9C38-DD4AC6549808}" destId="{1CBF715F-4733-438D-9953-0A7D4158EECA}" srcOrd="1" destOrd="0" presId="urn:microsoft.com/office/officeart/2005/8/layout/orgChart1"/>
    <dgm:cxn modelId="{99A5641B-89E5-4ABC-886C-893D7628F13C}" type="presParOf" srcId="{C1C0E072-B418-424F-B24C-94318635B6E2}" destId="{700887DD-75F4-4199-AC4D-8BA3B7EF4D51}" srcOrd="1" destOrd="0" presId="urn:microsoft.com/office/officeart/2005/8/layout/orgChart1"/>
    <dgm:cxn modelId="{13B8D081-1237-480F-BA39-B1DBA70B70BF}" type="presParOf" srcId="{C1C0E072-B418-424F-B24C-94318635B6E2}" destId="{81E7BAC3-491E-4C96-8682-D084857855A7}" srcOrd="2" destOrd="0" presId="urn:microsoft.com/office/officeart/2005/8/layout/orgChart1"/>
    <dgm:cxn modelId="{0E744E5C-A414-49C7-85AC-7EEDBE5CA859}" type="presParOf" srcId="{9C6C76DC-8916-4A00-BA3E-55D863D0AEE2}" destId="{DE522BAA-4CE5-4529-90DD-E71028EE8E92}" srcOrd="2" destOrd="0" presId="urn:microsoft.com/office/officeart/2005/8/layout/orgChart1"/>
    <dgm:cxn modelId="{D13AD79E-C788-47E0-8D0F-520C80413A0D}" type="presParOf" srcId="{9C6C76DC-8916-4A00-BA3E-55D863D0AEE2}" destId="{B39F7276-AD5D-4168-A5E1-10F8F5FE241A}" srcOrd="3" destOrd="0" presId="urn:microsoft.com/office/officeart/2005/8/layout/orgChart1"/>
    <dgm:cxn modelId="{79FE521D-8DD9-40F3-AF67-24304A387298}" type="presParOf" srcId="{B39F7276-AD5D-4168-A5E1-10F8F5FE241A}" destId="{A777EE1E-BAA9-4F4E-897F-7FCC9E4DDA18}" srcOrd="0" destOrd="0" presId="urn:microsoft.com/office/officeart/2005/8/layout/orgChart1"/>
    <dgm:cxn modelId="{46C1DB67-7451-4D40-9F70-A2673BC8E775}" type="presParOf" srcId="{A777EE1E-BAA9-4F4E-897F-7FCC9E4DDA18}" destId="{1D5CDC48-F897-41C2-9814-2AD9F4736E15}" srcOrd="0" destOrd="0" presId="urn:microsoft.com/office/officeart/2005/8/layout/orgChart1"/>
    <dgm:cxn modelId="{979B95C3-648D-493C-B610-E959CA6F71E5}" type="presParOf" srcId="{A777EE1E-BAA9-4F4E-897F-7FCC9E4DDA18}" destId="{69B608D2-5490-40A4-9ECF-3A3EC8B06C5B}" srcOrd="1" destOrd="0" presId="urn:microsoft.com/office/officeart/2005/8/layout/orgChart1"/>
    <dgm:cxn modelId="{53B0448B-F962-4F98-9B5F-1F3545005D22}" type="presParOf" srcId="{B39F7276-AD5D-4168-A5E1-10F8F5FE241A}" destId="{B6176E5D-0C8A-4EAB-81D6-8A95DDF42C54}" srcOrd="1" destOrd="0" presId="urn:microsoft.com/office/officeart/2005/8/layout/orgChart1"/>
    <dgm:cxn modelId="{DA512D71-1C76-47A8-8377-97D2E1E83F98}" type="presParOf" srcId="{B39F7276-AD5D-4168-A5E1-10F8F5FE241A}" destId="{73F2C553-789F-4778-B808-B74518CFB1F5}" srcOrd="2" destOrd="0" presId="urn:microsoft.com/office/officeart/2005/8/layout/orgChart1"/>
    <dgm:cxn modelId="{FE27FEE9-908F-4166-9ACA-11E01D72B1B6}" type="presParOf" srcId="{D89BB09F-07B4-40C2-9FD7-645AC51A93AC}" destId="{BEF84567-37EB-43EA-B0FE-F73989E2A35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E46425B-5165-4251-88CE-EA3DFDE171F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F33F3B66-3C30-41BC-ACED-9FDCF8BDA5A6}">
      <dgm:prSet phldrT="[Testo]"/>
      <dgm:spPr/>
      <dgm:t>
        <a:bodyPr/>
        <a:lstStyle/>
        <a:p>
          <a:r>
            <a:rPr lang="it-IT" dirty="0"/>
            <a:t>Jack </a:t>
          </a:r>
          <a:r>
            <a:rPr lang="it-IT" dirty="0" err="1"/>
            <a:t>Mezirow</a:t>
          </a:r>
          <a:endParaRPr lang="it-IT" dirty="0"/>
        </a:p>
      </dgm:t>
    </dgm:pt>
    <dgm:pt modelId="{6EE6FE37-F4F7-454B-BF2A-F931DDF8FE55}" type="parTrans" cxnId="{427BDDFD-F14D-44DF-BEFB-DA1642CD8AB6}">
      <dgm:prSet/>
      <dgm:spPr/>
      <dgm:t>
        <a:bodyPr/>
        <a:lstStyle/>
        <a:p>
          <a:endParaRPr lang="it-IT"/>
        </a:p>
      </dgm:t>
    </dgm:pt>
    <dgm:pt modelId="{095B45AD-5474-4F5B-B567-1F5A0DB7ECF2}" type="sibTrans" cxnId="{427BDDFD-F14D-44DF-BEFB-DA1642CD8AB6}">
      <dgm:prSet/>
      <dgm:spPr/>
      <dgm:t>
        <a:bodyPr/>
        <a:lstStyle/>
        <a:p>
          <a:endParaRPr lang="it-IT"/>
        </a:p>
      </dgm:t>
    </dgm:pt>
    <dgm:pt modelId="{10AB3B98-74D0-4877-AC2B-3BB5A1B8D082}">
      <dgm:prSet phldrT="[Testo]"/>
      <dgm:spPr/>
      <dgm:t>
        <a:bodyPr/>
        <a:lstStyle/>
        <a:p>
          <a:pPr algn="just"/>
          <a:r>
            <a:rPr lang="en-US" noProof="0" dirty="0"/>
            <a:t>There are three types of  knowledge: instrumental, communicative and transformative</a:t>
          </a:r>
        </a:p>
      </dgm:t>
    </dgm:pt>
    <dgm:pt modelId="{EA8BA7B5-08B0-4FD3-9672-E7796E387D94}" type="parTrans" cxnId="{01C4C89C-A374-4C27-B963-BE25FB60054C}">
      <dgm:prSet/>
      <dgm:spPr/>
      <dgm:t>
        <a:bodyPr/>
        <a:lstStyle/>
        <a:p>
          <a:endParaRPr lang="it-IT"/>
        </a:p>
      </dgm:t>
    </dgm:pt>
    <dgm:pt modelId="{1D1018A0-4109-4405-8310-DE107E482A68}" type="sibTrans" cxnId="{01C4C89C-A374-4C27-B963-BE25FB60054C}">
      <dgm:prSet/>
      <dgm:spPr/>
      <dgm:t>
        <a:bodyPr/>
        <a:lstStyle/>
        <a:p>
          <a:endParaRPr lang="it-IT"/>
        </a:p>
      </dgm:t>
    </dgm:pt>
    <dgm:pt modelId="{CBFFD2D4-585C-4A79-9407-DE7C61F7D437}">
      <dgm:prSet phldrT="[Testo]"/>
      <dgm:spPr/>
      <dgm:t>
        <a:bodyPr/>
        <a:lstStyle/>
        <a:p>
          <a:pPr algn="just"/>
          <a:r>
            <a:rPr lang="en-US" noProof="0" dirty="0"/>
            <a:t>Transformative learning consists in the changing of “meaning schemes” and (more radically) “meaning perspectives”</a:t>
          </a:r>
        </a:p>
      </dgm:t>
    </dgm:pt>
    <dgm:pt modelId="{1080D8D6-0C6E-4A06-A21D-05B883A0A38E}" type="parTrans" cxnId="{42707D43-78B7-48DD-B98D-A120EF57EA9E}">
      <dgm:prSet/>
      <dgm:spPr/>
    </dgm:pt>
    <dgm:pt modelId="{41D1412D-C319-4301-B744-C0BA2742E8E6}" type="sibTrans" cxnId="{42707D43-78B7-48DD-B98D-A120EF57EA9E}">
      <dgm:prSet/>
      <dgm:spPr/>
    </dgm:pt>
    <dgm:pt modelId="{96D38C6B-B5CE-4051-A155-C4FC21333E48}">
      <dgm:prSet phldrT="[Testo]"/>
      <dgm:spPr/>
      <dgm:t>
        <a:bodyPr/>
        <a:lstStyle/>
        <a:p>
          <a:pPr algn="just"/>
          <a:r>
            <a:rPr lang="en-US" noProof="0" dirty="0"/>
            <a:t>The shifting can be fostered and followed through by an educational figure that helps individuals overcome “disorienting dilemmas”</a:t>
          </a:r>
          <a:r>
            <a:rPr lang="it-IT" dirty="0"/>
            <a:t>.</a:t>
          </a:r>
        </a:p>
      </dgm:t>
    </dgm:pt>
    <dgm:pt modelId="{5790AF5D-4D3D-4877-80B2-ED560E070A22}" type="parTrans" cxnId="{2C8E8C40-77F2-433E-856B-E88573B8D57D}">
      <dgm:prSet/>
      <dgm:spPr/>
    </dgm:pt>
    <dgm:pt modelId="{6A293384-8800-4312-BF40-E1731C8A16AE}" type="sibTrans" cxnId="{2C8E8C40-77F2-433E-856B-E88573B8D57D}">
      <dgm:prSet/>
      <dgm:spPr/>
    </dgm:pt>
    <dgm:pt modelId="{8FCFBC93-872E-4A65-AD6E-2DCCA6B38713}" type="pres">
      <dgm:prSet presAssocID="{FE46425B-5165-4251-88CE-EA3DFDE171F5}" presName="linear" presStyleCnt="0">
        <dgm:presLayoutVars>
          <dgm:animLvl val="lvl"/>
          <dgm:resizeHandles val="exact"/>
        </dgm:presLayoutVars>
      </dgm:prSet>
      <dgm:spPr/>
    </dgm:pt>
    <dgm:pt modelId="{17616F33-91E6-42B2-A885-FFEF04788F7D}" type="pres">
      <dgm:prSet presAssocID="{F33F3B66-3C30-41BC-ACED-9FDCF8BDA5A6}" presName="parentText" presStyleLbl="node1" presStyleIdx="0" presStyleCnt="1">
        <dgm:presLayoutVars>
          <dgm:chMax val="0"/>
          <dgm:bulletEnabled val="1"/>
        </dgm:presLayoutVars>
      </dgm:prSet>
      <dgm:spPr/>
    </dgm:pt>
    <dgm:pt modelId="{CDCA362A-1320-441B-86F1-29EC26CF1685}" type="pres">
      <dgm:prSet presAssocID="{F33F3B66-3C30-41BC-ACED-9FDCF8BDA5A6}" presName="childText" presStyleLbl="revTx" presStyleIdx="0" presStyleCnt="1">
        <dgm:presLayoutVars>
          <dgm:bulletEnabled val="1"/>
        </dgm:presLayoutVars>
      </dgm:prSet>
      <dgm:spPr/>
    </dgm:pt>
  </dgm:ptLst>
  <dgm:cxnLst>
    <dgm:cxn modelId="{A227721C-16DA-4ED5-971F-D0D0B40FE8D3}" type="presOf" srcId="{CBFFD2D4-585C-4A79-9407-DE7C61F7D437}" destId="{CDCA362A-1320-441B-86F1-29EC26CF1685}" srcOrd="0" destOrd="1" presId="urn:microsoft.com/office/officeart/2005/8/layout/vList2"/>
    <dgm:cxn modelId="{8E5F2E39-F8A7-47C7-8EF7-1BC486630039}" type="presOf" srcId="{10AB3B98-74D0-4877-AC2B-3BB5A1B8D082}" destId="{CDCA362A-1320-441B-86F1-29EC26CF1685}" srcOrd="0" destOrd="0" presId="urn:microsoft.com/office/officeart/2005/8/layout/vList2"/>
    <dgm:cxn modelId="{2C8E8C40-77F2-433E-856B-E88573B8D57D}" srcId="{F33F3B66-3C30-41BC-ACED-9FDCF8BDA5A6}" destId="{96D38C6B-B5CE-4051-A155-C4FC21333E48}" srcOrd="2" destOrd="0" parTransId="{5790AF5D-4D3D-4877-80B2-ED560E070A22}" sibTransId="{6A293384-8800-4312-BF40-E1731C8A16AE}"/>
    <dgm:cxn modelId="{42707D43-78B7-48DD-B98D-A120EF57EA9E}" srcId="{F33F3B66-3C30-41BC-ACED-9FDCF8BDA5A6}" destId="{CBFFD2D4-585C-4A79-9407-DE7C61F7D437}" srcOrd="1" destOrd="0" parTransId="{1080D8D6-0C6E-4A06-A21D-05B883A0A38E}" sibTransId="{41D1412D-C319-4301-B744-C0BA2742E8E6}"/>
    <dgm:cxn modelId="{75A9C975-90E0-49A4-AA2F-93D7DD70C945}" type="presOf" srcId="{F33F3B66-3C30-41BC-ACED-9FDCF8BDA5A6}" destId="{17616F33-91E6-42B2-A885-FFEF04788F7D}" srcOrd="0" destOrd="0" presId="urn:microsoft.com/office/officeart/2005/8/layout/vList2"/>
    <dgm:cxn modelId="{01C4C89C-A374-4C27-B963-BE25FB60054C}" srcId="{F33F3B66-3C30-41BC-ACED-9FDCF8BDA5A6}" destId="{10AB3B98-74D0-4877-AC2B-3BB5A1B8D082}" srcOrd="0" destOrd="0" parTransId="{EA8BA7B5-08B0-4FD3-9672-E7796E387D94}" sibTransId="{1D1018A0-4109-4405-8310-DE107E482A68}"/>
    <dgm:cxn modelId="{6A66BFBE-1444-4F7E-86D7-7D8C55FA3A26}" type="presOf" srcId="{FE46425B-5165-4251-88CE-EA3DFDE171F5}" destId="{8FCFBC93-872E-4A65-AD6E-2DCCA6B38713}" srcOrd="0" destOrd="0" presId="urn:microsoft.com/office/officeart/2005/8/layout/vList2"/>
    <dgm:cxn modelId="{190675E0-6773-44EC-99EF-6481DEB75192}" type="presOf" srcId="{96D38C6B-B5CE-4051-A155-C4FC21333E48}" destId="{CDCA362A-1320-441B-86F1-29EC26CF1685}" srcOrd="0" destOrd="2" presId="urn:microsoft.com/office/officeart/2005/8/layout/vList2"/>
    <dgm:cxn modelId="{427BDDFD-F14D-44DF-BEFB-DA1642CD8AB6}" srcId="{FE46425B-5165-4251-88CE-EA3DFDE171F5}" destId="{F33F3B66-3C30-41BC-ACED-9FDCF8BDA5A6}" srcOrd="0" destOrd="0" parTransId="{6EE6FE37-F4F7-454B-BF2A-F931DDF8FE55}" sibTransId="{095B45AD-5474-4F5B-B567-1F5A0DB7ECF2}"/>
    <dgm:cxn modelId="{298DC2A5-FBBA-4CAF-9359-445F788BEDC1}" type="presParOf" srcId="{8FCFBC93-872E-4A65-AD6E-2DCCA6B38713}" destId="{17616F33-91E6-42B2-A885-FFEF04788F7D}" srcOrd="0" destOrd="0" presId="urn:microsoft.com/office/officeart/2005/8/layout/vList2"/>
    <dgm:cxn modelId="{E70A0598-5032-4C0E-9C9A-A08359D66A55}" type="presParOf" srcId="{8FCFBC93-872E-4A65-AD6E-2DCCA6B38713}" destId="{CDCA362A-1320-441B-86F1-29EC26CF168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927C5-445F-44FD-B0C9-1C3ECEDC9E88}">
      <dsp:nvSpPr>
        <dsp:cNvPr id="0" name=""/>
        <dsp:cNvSpPr/>
      </dsp:nvSpPr>
      <dsp:spPr>
        <a:xfrm rot="16200000">
          <a:off x="3488" y="1699"/>
          <a:ext cx="3314476" cy="3314476"/>
        </a:xfrm>
        <a:prstGeom prst="downArrow">
          <a:avLst>
            <a:gd name="adj1" fmla="val 50000"/>
            <a:gd name="adj2" fmla="val 3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noProof="0" dirty="0"/>
            <a:t>Adult education</a:t>
          </a:r>
        </a:p>
      </dsp:txBody>
      <dsp:txXfrm rot="5400000">
        <a:off x="3489" y="830317"/>
        <a:ext cx="2734443" cy="1657238"/>
      </dsp:txXfrm>
    </dsp:sp>
    <dsp:sp modelId="{ABD84CCD-0334-4596-BD52-DC927DE6311B}">
      <dsp:nvSpPr>
        <dsp:cNvPr id="0" name=""/>
        <dsp:cNvSpPr/>
      </dsp:nvSpPr>
      <dsp:spPr>
        <a:xfrm rot="5400000">
          <a:off x="6283234" y="1699"/>
          <a:ext cx="3314476" cy="3314476"/>
        </a:xfrm>
        <a:prstGeom prst="downArrow">
          <a:avLst>
            <a:gd name="adj1" fmla="val 50000"/>
            <a:gd name="adj2" fmla="val 3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noProof="0" dirty="0"/>
            <a:t>Transformation ability</a:t>
          </a:r>
        </a:p>
      </dsp:txBody>
      <dsp:txXfrm rot="-5400000">
        <a:off x="6863268" y="830318"/>
        <a:ext cx="2734443" cy="16572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8D4775-A426-4202-87D5-E4BB4579A422}">
      <dsp:nvSpPr>
        <dsp:cNvPr id="0" name=""/>
        <dsp:cNvSpPr/>
      </dsp:nvSpPr>
      <dsp:spPr>
        <a:xfrm>
          <a:off x="1067293" y="871534"/>
          <a:ext cx="3084586" cy="154229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noProof="0" dirty="0"/>
            <a:t>Lifelong education</a:t>
          </a:r>
        </a:p>
      </dsp:txBody>
      <dsp:txXfrm>
        <a:off x="1112465" y="916706"/>
        <a:ext cx="2994242" cy="1451949"/>
      </dsp:txXfrm>
    </dsp:sp>
    <dsp:sp modelId="{759D2A02-3CF4-4425-AE0D-99A49A61EB46}">
      <dsp:nvSpPr>
        <dsp:cNvPr id="0" name=""/>
        <dsp:cNvSpPr/>
      </dsp:nvSpPr>
      <dsp:spPr>
        <a:xfrm rot="19528682">
          <a:off x="4016630" y="1165564"/>
          <a:ext cx="1536136" cy="83671"/>
        </a:xfrm>
        <a:custGeom>
          <a:avLst/>
          <a:gdLst/>
          <a:ahLst/>
          <a:cxnLst/>
          <a:rect l="0" t="0" r="0" b="0"/>
          <a:pathLst>
            <a:path>
              <a:moveTo>
                <a:pt x="0" y="41835"/>
              </a:moveTo>
              <a:lnTo>
                <a:pt x="1536136" y="4183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4746295" y="1168996"/>
        <a:ext cx="76806" cy="76806"/>
      </dsp:txXfrm>
    </dsp:sp>
    <dsp:sp modelId="{9FC74747-C5D1-4F89-8360-D2F63E33BDDF}">
      <dsp:nvSpPr>
        <dsp:cNvPr id="0" name=""/>
        <dsp:cNvSpPr/>
      </dsp:nvSpPr>
      <dsp:spPr>
        <a:xfrm>
          <a:off x="5417517" y="972"/>
          <a:ext cx="3084586" cy="154229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just" defTabSz="933450">
            <a:lnSpc>
              <a:spcPct val="90000"/>
            </a:lnSpc>
            <a:spcBef>
              <a:spcPct val="0"/>
            </a:spcBef>
            <a:spcAft>
              <a:spcPct val="35000"/>
            </a:spcAft>
            <a:buNone/>
          </a:pPr>
          <a:r>
            <a:rPr lang="en-US" sz="2100" kern="1200" noProof="0" dirty="0"/>
            <a:t>It occurs </a:t>
          </a:r>
          <a:r>
            <a:rPr lang="en-US" sz="2100" kern="1200" noProof="0" dirty="0">
              <a:solidFill>
                <a:schemeClr val="bg1"/>
              </a:solidFill>
            </a:rPr>
            <a:t>with</a:t>
          </a:r>
          <a:r>
            <a:rPr lang="en-US" sz="2100" kern="1200" noProof="0" dirty="0"/>
            <a:t> time, since it follows through the subject’s life span, chronologically.</a:t>
          </a:r>
        </a:p>
      </dsp:txBody>
      <dsp:txXfrm>
        <a:off x="5462689" y="46144"/>
        <a:ext cx="2994242" cy="1451949"/>
      </dsp:txXfrm>
    </dsp:sp>
    <dsp:sp modelId="{945A7DDC-9B0E-41D9-9C75-B5085FBC3868}">
      <dsp:nvSpPr>
        <dsp:cNvPr id="0" name=""/>
        <dsp:cNvSpPr/>
      </dsp:nvSpPr>
      <dsp:spPr>
        <a:xfrm rot="2130548">
          <a:off x="4007302" y="2052383"/>
          <a:ext cx="1554792" cy="83671"/>
        </a:xfrm>
        <a:custGeom>
          <a:avLst/>
          <a:gdLst/>
          <a:ahLst/>
          <a:cxnLst/>
          <a:rect l="0" t="0" r="0" b="0"/>
          <a:pathLst>
            <a:path>
              <a:moveTo>
                <a:pt x="0" y="41835"/>
              </a:moveTo>
              <a:lnTo>
                <a:pt x="1554792" y="4183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4745829" y="2055349"/>
        <a:ext cx="77739" cy="77739"/>
      </dsp:txXfrm>
    </dsp:sp>
    <dsp:sp modelId="{516E179A-A350-437E-A4B9-ED99EB210F50}">
      <dsp:nvSpPr>
        <dsp:cNvPr id="0" name=""/>
        <dsp:cNvSpPr/>
      </dsp:nvSpPr>
      <dsp:spPr>
        <a:xfrm>
          <a:off x="5417517" y="1774609"/>
          <a:ext cx="3084586" cy="154229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just" defTabSz="933450">
            <a:lnSpc>
              <a:spcPct val="90000"/>
            </a:lnSpc>
            <a:spcBef>
              <a:spcPct val="0"/>
            </a:spcBef>
            <a:spcAft>
              <a:spcPct val="35000"/>
            </a:spcAft>
            <a:buNone/>
          </a:pPr>
          <a:r>
            <a:rPr lang="en-US" sz="2100" kern="1200" noProof="0" dirty="0"/>
            <a:t>It occurs </a:t>
          </a:r>
          <a:r>
            <a:rPr lang="en-US" sz="2100" kern="1200" noProof="0" dirty="0">
              <a:solidFill>
                <a:schemeClr val="bg1"/>
              </a:solidFill>
            </a:rPr>
            <a:t>with</a:t>
          </a:r>
          <a:r>
            <a:rPr lang="en-US" sz="2100" kern="1200" noProof="0" dirty="0"/>
            <a:t> time, not a linear but a quality one, since it needs a certain amount of it, to mark its effects in a person’s identity.</a:t>
          </a:r>
        </a:p>
      </dsp:txBody>
      <dsp:txXfrm>
        <a:off x="5462689" y="1819781"/>
        <a:ext cx="2994242" cy="14519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1C0EC-64A6-4D9A-9DB1-78FB81ACB918}">
      <dsp:nvSpPr>
        <dsp:cNvPr id="0" name=""/>
        <dsp:cNvSpPr/>
      </dsp:nvSpPr>
      <dsp:spPr>
        <a:xfrm rot="5400000">
          <a:off x="2584675" y="969380"/>
          <a:ext cx="857333" cy="976044"/>
        </a:xfrm>
        <a:prstGeom prst="bentUpArrow">
          <a:avLst>
            <a:gd name="adj1" fmla="val 32840"/>
            <a:gd name="adj2" fmla="val 25000"/>
            <a:gd name="adj3" fmla="val 3578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F331AA-F974-40F2-A5CC-1ECE0842B39A}">
      <dsp:nvSpPr>
        <dsp:cNvPr id="0" name=""/>
        <dsp:cNvSpPr/>
      </dsp:nvSpPr>
      <dsp:spPr>
        <a:xfrm>
          <a:off x="2357534" y="19009"/>
          <a:ext cx="1443245" cy="1010224"/>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n-US" sz="1800" kern="1200" noProof="0" dirty="0"/>
            <a:t>Stadial child development</a:t>
          </a:r>
        </a:p>
      </dsp:txBody>
      <dsp:txXfrm>
        <a:off x="2406858" y="68333"/>
        <a:ext cx="1344597" cy="911576"/>
      </dsp:txXfrm>
    </dsp:sp>
    <dsp:sp modelId="{7346E450-F133-4F65-9819-7C2F8D8D9661}">
      <dsp:nvSpPr>
        <dsp:cNvPr id="0" name=""/>
        <dsp:cNvSpPr/>
      </dsp:nvSpPr>
      <dsp:spPr>
        <a:xfrm>
          <a:off x="3800779" y="115357"/>
          <a:ext cx="1049679" cy="816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just" defTabSz="533400">
            <a:lnSpc>
              <a:spcPct val="90000"/>
            </a:lnSpc>
            <a:spcBef>
              <a:spcPct val="0"/>
            </a:spcBef>
            <a:spcAft>
              <a:spcPct val="15000"/>
            </a:spcAft>
            <a:buChar char="•"/>
          </a:pPr>
          <a:r>
            <a:rPr lang="en-US" sz="1200" kern="1200" noProof="0" dirty="0"/>
            <a:t>«Ripening» of predefined potentialities</a:t>
          </a:r>
        </a:p>
      </dsp:txBody>
      <dsp:txXfrm>
        <a:off x="3800779" y="115357"/>
        <a:ext cx="1049679" cy="816508"/>
      </dsp:txXfrm>
    </dsp:sp>
    <dsp:sp modelId="{E78A24D2-CA81-4275-95D4-2C821A59B2EC}">
      <dsp:nvSpPr>
        <dsp:cNvPr id="0" name=""/>
        <dsp:cNvSpPr/>
      </dsp:nvSpPr>
      <dsp:spPr>
        <a:xfrm rot="5400000">
          <a:off x="3781279" y="2104196"/>
          <a:ext cx="857333" cy="976044"/>
        </a:xfrm>
        <a:prstGeom prst="bentUpArrow">
          <a:avLst>
            <a:gd name="adj1" fmla="val 32840"/>
            <a:gd name="adj2" fmla="val 25000"/>
            <a:gd name="adj3" fmla="val 3578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0B71C4-100B-4668-AF11-52A4944DAB68}">
      <dsp:nvSpPr>
        <dsp:cNvPr id="0" name=""/>
        <dsp:cNvSpPr/>
      </dsp:nvSpPr>
      <dsp:spPr>
        <a:xfrm>
          <a:off x="3554137" y="1153825"/>
          <a:ext cx="1443245" cy="1010224"/>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n-US" sz="1800" kern="1200" noProof="0" dirty="0"/>
            <a:t>Stadial adult development</a:t>
          </a:r>
        </a:p>
      </dsp:txBody>
      <dsp:txXfrm>
        <a:off x="3603461" y="1203149"/>
        <a:ext cx="1344597" cy="911576"/>
      </dsp:txXfrm>
    </dsp:sp>
    <dsp:sp modelId="{4F262373-A2A2-49A5-AFF0-D1E9949722AC}">
      <dsp:nvSpPr>
        <dsp:cNvPr id="0" name=""/>
        <dsp:cNvSpPr/>
      </dsp:nvSpPr>
      <dsp:spPr>
        <a:xfrm>
          <a:off x="4997383" y="1250173"/>
          <a:ext cx="1049679" cy="816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just" defTabSz="533400">
            <a:lnSpc>
              <a:spcPct val="90000"/>
            </a:lnSpc>
            <a:spcBef>
              <a:spcPct val="0"/>
            </a:spcBef>
            <a:spcAft>
              <a:spcPct val="15000"/>
            </a:spcAft>
            <a:buChar char="•"/>
          </a:pPr>
          <a:r>
            <a:rPr lang="en-US" sz="1200" kern="1200" noProof="0" dirty="0"/>
            <a:t>«Ripening» of predefined potentialities</a:t>
          </a:r>
        </a:p>
      </dsp:txBody>
      <dsp:txXfrm>
        <a:off x="4997383" y="1250173"/>
        <a:ext cx="1049679" cy="816508"/>
      </dsp:txXfrm>
    </dsp:sp>
    <dsp:sp modelId="{A6442C0D-09AC-4579-95B5-916E903ED205}">
      <dsp:nvSpPr>
        <dsp:cNvPr id="0" name=""/>
        <dsp:cNvSpPr/>
      </dsp:nvSpPr>
      <dsp:spPr>
        <a:xfrm>
          <a:off x="4750741" y="2288640"/>
          <a:ext cx="1443245" cy="1010224"/>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noProof="0" dirty="0"/>
            <a:t>Non stadial adult development</a:t>
          </a:r>
        </a:p>
      </dsp:txBody>
      <dsp:txXfrm>
        <a:off x="4800065" y="2337964"/>
        <a:ext cx="1344597" cy="911576"/>
      </dsp:txXfrm>
    </dsp:sp>
    <dsp:sp modelId="{BFAECAC1-374A-4004-A108-33DF226D48A4}">
      <dsp:nvSpPr>
        <dsp:cNvPr id="0" name=""/>
        <dsp:cNvSpPr/>
      </dsp:nvSpPr>
      <dsp:spPr>
        <a:xfrm>
          <a:off x="6193986" y="2384988"/>
          <a:ext cx="1049679" cy="816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57150" lvl="1" indent="-57150" algn="just" defTabSz="488950">
            <a:lnSpc>
              <a:spcPct val="90000"/>
            </a:lnSpc>
            <a:spcBef>
              <a:spcPct val="0"/>
            </a:spcBef>
            <a:spcAft>
              <a:spcPct val="15000"/>
            </a:spcAft>
            <a:buChar char="•"/>
          </a:pPr>
          <a:r>
            <a:rPr lang="en-US" sz="1100" kern="1200" noProof="0" dirty="0"/>
            <a:t>Transformation ability in a non over all preordered path</a:t>
          </a:r>
        </a:p>
      </dsp:txBody>
      <dsp:txXfrm>
        <a:off x="6193986" y="2384988"/>
        <a:ext cx="1049679" cy="8165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C87EB4-39BF-4A02-B686-58EBB4FB0AB0}">
      <dsp:nvSpPr>
        <dsp:cNvPr id="0" name=""/>
        <dsp:cNvSpPr/>
      </dsp:nvSpPr>
      <dsp:spPr>
        <a:xfrm>
          <a:off x="0" y="11802"/>
          <a:ext cx="9601200" cy="75289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t-IT" sz="3200" kern="1200" dirty="0"/>
            <a:t>Paulo </a:t>
          </a:r>
          <a:r>
            <a:rPr lang="it-IT" sz="3200" kern="1200" dirty="0" err="1"/>
            <a:t>Freire</a:t>
          </a:r>
          <a:endParaRPr lang="it-IT" sz="3200" kern="1200" dirty="0"/>
        </a:p>
      </dsp:txBody>
      <dsp:txXfrm>
        <a:off x="36753" y="48555"/>
        <a:ext cx="9527694" cy="679388"/>
      </dsp:txXfrm>
    </dsp:sp>
    <dsp:sp modelId="{5A5A459F-7805-42EE-97CC-50DF4F47DD8D}">
      <dsp:nvSpPr>
        <dsp:cNvPr id="0" name=""/>
        <dsp:cNvSpPr/>
      </dsp:nvSpPr>
      <dsp:spPr>
        <a:xfrm>
          <a:off x="0" y="764697"/>
          <a:ext cx="9601200" cy="728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0640" rIns="227584" bIns="40640" numCol="1" spcCol="1270" anchor="t" anchorCtr="0">
          <a:noAutofit/>
        </a:bodyPr>
        <a:lstStyle/>
        <a:p>
          <a:pPr marL="228600" lvl="1" indent="-228600" algn="just" defTabSz="1111250">
            <a:lnSpc>
              <a:spcPct val="90000"/>
            </a:lnSpc>
            <a:spcBef>
              <a:spcPct val="0"/>
            </a:spcBef>
            <a:spcAft>
              <a:spcPct val="20000"/>
            </a:spcAft>
            <a:buChar char="•"/>
          </a:pPr>
          <a:r>
            <a:rPr lang="en-US" sz="2500" kern="1200" noProof="0" dirty="0"/>
            <a:t>Adult education as a process of radical transformation: the view of oneself in the world and the collective action to change the world</a:t>
          </a:r>
        </a:p>
      </dsp:txBody>
      <dsp:txXfrm>
        <a:off x="0" y="764697"/>
        <a:ext cx="9601200" cy="728640"/>
      </dsp:txXfrm>
    </dsp:sp>
    <dsp:sp modelId="{23B97122-70FA-4109-BB05-DC72DDA64C5C}">
      <dsp:nvSpPr>
        <dsp:cNvPr id="0" name=""/>
        <dsp:cNvSpPr/>
      </dsp:nvSpPr>
      <dsp:spPr>
        <a:xfrm>
          <a:off x="0" y="1493337"/>
          <a:ext cx="9601200" cy="75289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t-IT" sz="3200" kern="1200" dirty="0"/>
            <a:t>Malcolm Knowles</a:t>
          </a:r>
        </a:p>
      </dsp:txBody>
      <dsp:txXfrm>
        <a:off x="36753" y="1530090"/>
        <a:ext cx="9527694" cy="679388"/>
      </dsp:txXfrm>
    </dsp:sp>
    <dsp:sp modelId="{ABB5ECC9-4864-43F1-975A-38EAAFCC858C}">
      <dsp:nvSpPr>
        <dsp:cNvPr id="0" name=""/>
        <dsp:cNvSpPr/>
      </dsp:nvSpPr>
      <dsp:spPr>
        <a:xfrm>
          <a:off x="0" y="2246232"/>
          <a:ext cx="9601200"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0640" rIns="227584" bIns="40640" numCol="1" spcCol="1270" anchor="t" anchorCtr="0">
          <a:noAutofit/>
        </a:bodyPr>
        <a:lstStyle/>
        <a:p>
          <a:pPr marL="228600" lvl="1" indent="-228600" algn="just" defTabSz="1111250">
            <a:lnSpc>
              <a:spcPct val="90000"/>
            </a:lnSpc>
            <a:spcBef>
              <a:spcPct val="0"/>
            </a:spcBef>
            <a:spcAft>
              <a:spcPct val="20000"/>
            </a:spcAft>
            <a:buChar char="•"/>
          </a:pPr>
          <a:r>
            <a:rPr lang="en-US" sz="2500" kern="1200" noProof="0" dirty="0"/>
            <a:t>Andragogy as a new perspective of the adult learner: self-directed, intrinsically motivated,</a:t>
          </a:r>
          <a:r>
            <a:rPr lang="en-US" sz="2500" kern="1200" noProof="0" dirty="0">
              <a:solidFill>
                <a:srgbClr val="FF0000"/>
              </a:solidFill>
            </a:rPr>
            <a:t> </a:t>
          </a:r>
          <a:r>
            <a:rPr lang="en-US" sz="2500" kern="1200" noProof="0" dirty="0">
              <a:solidFill>
                <a:schemeClr val="tx1"/>
              </a:solidFill>
            </a:rPr>
            <a:t>he/she </a:t>
          </a:r>
          <a:r>
            <a:rPr lang="en-US" sz="2500" kern="1200" noProof="0" dirty="0"/>
            <a:t>experiences education and learning in an autonomous way</a:t>
          </a:r>
        </a:p>
      </dsp:txBody>
      <dsp:txXfrm>
        <a:off x="0" y="2246232"/>
        <a:ext cx="9601200" cy="10598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522BAA-4CE5-4529-90DD-E71028EE8E92}">
      <dsp:nvSpPr>
        <dsp:cNvPr id="0" name=""/>
        <dsp:cNvSpPr/>
      </dsp:nvSpPr>
      <dsp:spPr>
        <a:xfrm>
          <a:off x="4800600" y="1371279"/>
          <a:ext cx="1633596" cy="559412"/>
        </a:xfrm>
        <a:custGeom>
          <a:avLst/>
          <a:gdLst/>
          <a:ahLst/>
          <a:cxnLst/>
          <a:rect l="0" t="0" r="0" b="0"/>
          <a:pathLst>
            <a:path>
              <a:moveTo>
                <a:pt x="0" y="0"/>
              </a:moveTo>
              <a:lnTo>
                <a:pt x="0" y="271754"/>
              </a:lnTo>
              <a:lnTo>
                <a:pt x="1633596" y="271754"/>
              </a:lnTo>
              <a:lnTo>
                <a:pt x="1633596" y="55941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96395-3390-4103-9CC3-54C8468351A7}">
      <dsp:nvSpPr>
        <dsp:cNvPr id="0" name=""/>
        <dsp:cNvSpPr/>
      </dsp:nvSpPr>
      <dsp:spPr>
        <a:xfrm>
          <a:off x="3143141" y="1371279"/>
          <a:ext cx="1657458" cy="575316"/>
        </a:xfrm>
        <a:custGeom>
          <a:avLst/>
          <a:gdLst/>
          <a:ahLst/>
          <a:cxnLst/>
          <a:rect l="0" t="0" r="0" b="0"/>
          <a:pathLst>
            <a:path>
              <a:moveTo>
                <a:pt x="1657458" y="0"/>
              </a:moveTo>
              <a:lnTo>
                <a:pt x="1657458" y="287658"/>
              </a:lnTo>
              <a:lnTo>
                <a:pt x="0" y="287658"/>
              </a:lnTo>
              <a:lnTo>
                <a:pt x="0" y="57531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B19E73-DE2C-43A3-89FF-313B8663360A}">
      <dsp:nvSpPr>
        <dsp:cNvPr id="0" name=""/>
        <dsp:cNvSpPr/>
      </dsp:nvSpPr>
      <dsp:spPr>
        <a:xfrm>
          <a:off x="3430799" y="1479"/>
          <a:ext cx="2739600" cy="13698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noProof="0" dirty="0"/>
            <a:t>Paulo Freire’s transformation theory</a:t>
          </a:r>
        </a:p>
      </dsp:txBody>
      <dsp:txXfrm>
        <a:off x="3430799" y="1479"/>
        <a:ext cx="2739600" cy="1369800"/>
      </dsp:txXfrm>
    </dsp:sp>
    <dsp:sp modelId="{E5FC5035-53C5-419E-8D32-C9747C61C27B}">
      <dsp:nvSpPr>
        <dsp:cNvPr id="0" name=""/>
        <dsp:cNvSpPr/>
      </dsp:nvSpPr>
      <dsp:spPr>
        <a:xfrm>
          <a:off x="1773341" y="1946595"/>
          <a:ext cx="2739600" cy="13698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just" defTabSz="889000">
            <a:lnSpc>
              <a:spcPct val="90000"/>
            </a:lnSpc>
            <a:spcBef>
              <a:spcPct val="0"/>
            </a:spcBef>
            <a:spcAft>
              <a:spcPct val="35000"/>
            </a:spcAft>
            <a:buNone/>
          </a:pPr>
          <a:r>
            <a:rPr lang="en-US" sz="2000" i="1" kern="1200" noProof="0" dirty="0"/>
            <a:t>Critical Pedagogy </a:t>
          </a:r>
          <a:r>
            <a:rPr lang="en-US" sz="2000" kern="1200" noProof="0" dirty="0"/>
            <a:t>(Henry Giroux, Peter McLaren, </a:t>
          </a:r>
          <a:r>
            <a:rPr lang="en-US" sz="2000" kern="1200" noProof="0" dirty="0" err="1"/>
            <a:t>etc</a:t>
          </a:r>
          <a:r>
            <a:rPr lang="en-US" sz="2000" kern="1200" noProof="0" dirty="0"/>
            <a:t>…): stresses the political and public educational meaning of transformation</a:t>
          </a:r>
        </a:p>
      </dsp:txBody>
      <dsp:txXfrm>
        <a:off x="1773341" y="1946595"/>
        <a:ext cx="2739600" cy="1369800"/>
      </dsp:txXfrm>
    </dsp:sp>
    <dsp:sp modelId="{1D5CDC48-F897-41C2-9814-2AD9F4736E15}">
      <dsp:nvSpPr>
        <dsp:cNvPr id="0" name=""/>
        <dsp:cNvSpPr/>
      </dsp:nvSpPr>
      <dsp:spPr>
        <a:xfrm>
          <a:off x="5064396" y="1930692"/>
          <a:ext cx="2739600" cy="13698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just" defTabSz="889000">
            <a:lnSpc>
              <a:spcPct val="90000"/>
            </a:lnSpc>
            <a:spcBef>
              <a:spcPct val="0"/>
            </a:spcBef>
            <a:spcAft>
              <a:spcPct val="35000"/>
            </a:spcAft>
            <a:buNone/>
          </a:pPr>
          <a:r>
            <a:rPr lang="en-US" sz="2000" kern="1200" noProof="0" dirty="0"/>
            <a:t>Jack </a:t>
          </a:r>
          <a:r>
            <a:rPr lang="en-US" sz="2000" kern="1200" noProof="0" dirty="0" err="1"/>
            <a:t>Mezirow</a:t>
          </a:r>
          <a:r>
            <a:rPr lang="en-US" sz="2000" kern="1200" noProof="0" dirty="0"/>
            <a:t>: founds the idea of transformative learning</a:t>
          </a:r>
        </a:p>
      </dsp:txBody>
      <dsp:txXfrm>
        <a:off x="5064396" y="1930692"/>
        <a:ext cx="2739600" cy="1369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16F33-91E6-42B2-A885-FFEF04788F7D}">
      <dsp:nvSpPr>
        <dsp:cNvPr id="0" name=""/>
        <dsp:cNvSpPr/>
      </dsp:nvSpPr>
      <dsp:spPr>
        <a:xfrm>
          <a:off x="0" y="155374"/>
          <a:ext cx="9601200" cy="7528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it-IT" sz="3300" kern="1200" dirty="0"/>
            <a:t>Jack </a:t>
          </a:r>
          <a:r>
            <a:rPr lang="it-IT" sz="3300" kern="1200" dirty="0" err="1"/>
            <a:t>Mezirow</a:t>
          </a:r>
          <a:endParaRPr lang="it-IT" sz="3300" kern="1200" dirty="0"/>
        </a:p>
      </dsp:txBody>
      <dsp:txXfrm>
        <a:off x="36753" y="192127"/>
        <a:ext cx="9527694" cy="679389"/>
      </dsp:txXfrm>
    </dsp:sp>
    <dsp:sp modelId="{CDCA362A-1320-441B-86F1-29EC26CF1685}">
      <dsp:nvSpPr>
        <dsp:cNvPr id="0" name=""/>
        <dsp:cNvSpPr/>
      </dsp:nvSpPr>
      <dsp:spPr>
        <a:xfrm>
          <a:off x="0" y="908270"/>
          <a:ext cx="9601200" cy="2254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1910" rIns="234696" bIns="41910" numCol="1" spcCol="1270" anchor="t" anchorCtr="0">
          <a:noAutofit/>
        </a:bodyPr>
        <a:lstStyle/>
        <a:p>
          <a:pPr marL="228600" lvl="1" indent="-228600" algn="just" defTabSz="1155700">
            <a:lnSpc>
              <a:spcPct val="90000"/>
            </a:lnSpc>
            <a:spcBef>
              <a:spcPct val="0"/>
            </a:spcBef>
            <a:spcAft>
              <a:spcPct val="20000"/>
            </a:spcAft>
            <a:buChar char="•"/>
          </a:pPr>
          <a:r>
            <a:rPr lang="en-US" sz="2600" kern="1200" noProof="0" dirty="0"/>
            <a:t>There are three types of  knowledge: instrumental, communicative and transformative</a:t>
          </a:r>
        </a:p>
        <a:p>
          <a:pPr marL="228600" lvl="1" indent="-228600" algn="just" defTabSz="1155700">
            <a:lnSpc>
              <a:spcPct val="90000"/>
            </a:lnSpc>
            <a:spcBef>
              <a:spcPct val="0"/>
            </a:spcBef>
            <a:spcAft>
              <a:spcPct val="20000"/>
            </a:spcAft>
            <a:buChar char="•"/>
          </a:pPr>
          <a:r>
            <a:rPr lang="en-US" sz="2600" kern="1200" noProof="0" dirty="0"/>
            <a:t>Transformative learning consists in the changing of “meaning schemes” and (more radically) “meaning perspectives”</a:t>
          </a:r>
        </a:p>
        <a:p>
          <a:pPr marL="228600" lvl="1" indent="-228600" algn="just" defTabSz="1155700">
            <a:lnSpc>
              <a:spcPct val="90000"/>
            </a:lnSpc>
            <a:spcBef>
              <a:spcPct val="0"/>
            </a:spcBef>
            <a:spcAft>
              <a:spcPct val="20000"/>
            </a:spcAft>
            <a:buChar char="•"/>
          </a:pPr>
          <a:r>
            <a:rPr lang="en-US" sz="2600" kern="1200" noProof="0" dirty="0"/>
            <a:t>The shifting can be fostered and followed through by an educational figure that helps individuals overcome “disorienting dilemmas”</a:t>
          </a:r>
          <a:r>
            <a:rPr lang="it-IT" sz="2600" kern="1200" dirty="0"/>
            <a:t>.</a:t>
          </a:r>
        </a:p>
      </dsp:txBody>
      <dsp:txXfrm>
        <a:off x="0" y="908270"/>
        <a:ext cx="9601200" cy="2254230"/>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a:t>Fare clic per modificare lo stile del titolo dello schema</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11/22/2017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FC650A-85F3-463F-BED2-B39E8B1CF080}"/>
              </a:ext>
            </a:extLst>
          </p:cNvPr>
          <p:cNvSpPr>
            <a:spLocks noGrp="1"/>
          </p:cNvSpPr>
          <p:nvPr>
            <p:ph type="ctrTitle"/>
          </p:nvPr>
        </p:nvSpPr>
        <p:spPr/>
        <p:txBody>
          <a:bodyPr/>
          <a:lstStyle/>
          <a:p>
            <a:r>
              <a:rPr lang="en-US" b="1" dirty="0"/>
              <a:t>Education in adulthood as transformative education</a:t>
            </a:r>
            <a:endParaRPr lang="en-US" dirty="0"/>
          </a:p>
        </p:txBody>
      </p:sp>
      <p:sp>
        <p:nvSpPr>
          <p:cNvPr id="3" name="Sottotitolo 2">
            <a:extLst>
              <a:ext uri="{FF2B5EF4-FFF2-40B4-BE49-F238E27FC236}">
                <a16:creationId xmlns:a16="http://schemas.microsoft.com/office/drawing/2014/main" id="{BE80AEC0-5B22-4FDC-9FDB-B1FD7BF3CA40}"/>
              </a:ext>
            </a:extLst>
          </p:cNvPr>
          <p:cNvSpPr>
            <a:spLocks noGrp="1"/>
          </p:cNvSpPr>
          <p:nvPr>
            <p:ph type="subTitle" idx="1"/>
          </p:nvPr>
        </p:nvSpPr>
        <p:spPr/>
        <p:txBody>
          <a:bodyPr>
            <a:normAutofit fontScale="70000" lnSpcReduction="20000"/>
          </a:bodyPr>
          <a:lstStyle/>
          <a:p>
            <a:r>
              <a:rPr lang="en-US" sz="2400" b="1" dirty="0"/>
              <a:t>Authors and theories in Italian experience and international inspirations</a:t>
            </a:r>
          </a:p>
          <a:p>
            <a:endParaRPr lang="it-IT" b="1" dirty="0"/>
          </a:p>
          <a:p>
            <a:r>
              <a:rPr lang="it-IT" b="1" dirty="0"/>
              <a:t>Claudia </a:t>
            </a:r>
            <a:r>
              <a:rPr lang="it-IT" b="1" dirty="0" err="1"/>
              <a:t>Secci</a:t>
            </a:r>
            <a:r>
              <a:rPr lang="it-IT" b="1" dirty="0"/>
              <a:t>, </a:t>
            </a:r>
            <a:r>
              <a:rPr lang="it-IT" b="1" dirty="0" err="1"/>
              <a:t>University</a:t>
            </a:r>
            <a:r>
              <a:rPr lang="it-IT" b="1" dirty="0"/>
              <a:t> of Cagliari</a:t>
            </a:r>
            <a:br>
              <a:rPr lang="it-IT" b="1" dirty="0"/>
            </a:br>
            <a:endParaRPr lang="it-IT" b="1" dirty="0"/>
          </a:p>
        </p:txBody>
      </p:sp>
    </p:spTree>
    <p:extLst>
      <p:ext uri="{BB962C8B-B14F-4D97-AF65-F5344CB8AC3E}">
        <p14:creationId xmlns:p14="http://schemas.microsoft.com/office/powerpoint/2010/main" val="848759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BF73FD-3F53-454E-82D3-DD54D34406BA}"/>
              </a:ext>
            </a:extLst>
          </p:cNvPr>
          <p:cNvSpPr>
            <a:spLocks noGrp="1"/>
          </p:cNvSpPr>
          <p:nvPr>
            <p:ph type="title"/>
          </p:nvPr>
        </p:nvSpPr>
        <p:spPr/>
        <p:txBody>
          <a:bodyPr>
            <a:normAutofit fontScale="90000"/>
          </a:bodyPr>
          <a:lstStyle/>
          <a:p>
            <a:r>
              <a:rPr lang="it-IT" dirty="0" err="1"/>
              <a:t>Evolution</a:t>
            </a:r>
            <a:r>
              <a:rPr lang="it-IT" dirty="0"/>
              <a:t> </a:t>
            </a:r>
            <a:r>
              <a:rPr lang="it-IT" dirty="0" err="1"/>
              <a:t>lines</a:t>
            </a:r>
            <a:r>
              <a:rPr lang="it-IT" dirty="0"/>
              <a:t> from De Sanctis and </a:t>
            </a:r>
            <a:r>
              <a:rPr lang="it-IT" dirty="0" err="1"/>
              <a:t>further</a:t>
            </a:r>
            <a:r>
              <a:rPr lang="it-IT" dirty="0"/>
              <a:t> on</a:t>
            </a:r>
          </a:p>
        </p:txBody>
      </p:sp>
      <p:sp>
        <p:nvSpPr>
          <p:cNvPr id="3" name="Segnaposto testo 2">
            <a:extLst>
              <a:ext uri="{FF2B5EF4-FFF2-40B4-BE49-F238E27FC236}">
                <a16:creationId xmlns:a16="http://schemas.microsoft.com/office/drawing/2014/main" id="{69651641-F93B-4C8C-82D4-E168BC5FAEF9}"/>
              </a:ext>
            </a:extLst>
          </p:cNvPr>
          <p:cNvSpPr>
            <a:spLocks noGrp="1"/>
          </p:cNvSpPr>
          <p:nvPr>
            <p:ph type="body" idx="1"/>
          </p:nvPr>
        </p:nvSpPr>
        <p:spPr/>
        <p:txBody>
          <a:bodyPr/>
          <a:lstStyle/>
          <a:p>
            <a:r>
              <a:rPr lang="en-US" dirty="0"/>
              <a:t>Before the Eighties/Nineties</a:t>
            </a:r>
          </a:p>
        </p:txBody>
      </p:sp>
      <p:sp>
        <p:nvSpPr>
          <p:cNvPr id="4" name="Segnaposto contenuto 3">
            <a:extLst>
              <a:ext uri="{FF2B5EF4-FFF2-40B4-BE49-F238E27FC236}">
                <a16:creationId xmlns:a16="http://schemas.microsoft.com/office/drawing/2014/main" id="{9CC3B517-5EDF-45D7-B4C4-E2C1E26880A5}"/>
              </a:ext>
            </a:extLst>
          </p:cNvPr>
          <p:cNvSpPr>
            <a:spLocks noGrp="1"/>
          </p:cNvSpPr>
          <p:nvPr>
            <p:ph sz="half" idx="2"/>
          </p:nvPr>
        </p:nvSpPr>
        <p:spPr/>
        <p:txBody>
          <a:bodyPr/>
          <a:lstStyle/>
          <a:p>
            <a:r>
              <a:rPr lang="en-US" dirty="0"/>
              <a:t>Transformation in a social/political significance</a:t>
            </a:r>
          </a:p>
          <a:p>
            <a:r>
              <a:rPr lang="en-US" dirty="0"/>
              <a:t>Adult education aimed at changing power relationships in society, liberation, emancipation</a:t>
            </a:r>
          </a:p>
        </p:txBody>
      </p:sp>
      <p:sp>
        <p:nvSpPr>
          <p:cNvPr id="5" name="Segnaposto testo 4">
            <a:extLst>
              <a:ext uri="{FF2B5EF4-FFF2-40B4-BE49-F238E27FC236}">
                <a16:creationId xmlns:a16="http://schemas.microsoft.com/office/drawing/2014/main" id="{CCD655A7-9E11-4662-87B4-45FD2C063891}"/>
              </a:ext>
            </a:extLst>
          </p:cNvPr>
          <p:cNvSpPr>
            <a:spLocks noGrp="1"/>
          </p:cNvSpPr>
          <p:nvPr>
            <p:ph type="body" sz="quarter" idx="3"/>
          </p:nvPr>
        </p:nvSpPr>
        <p:spPr/>
        <p:txBody>
          <a:bodyPr/>
          <a:lstStyle/>
          <a:p>
            <a:r>
              <a:rPr lang="en-US" dirty="0"/>
              <a:t>After the Eighties/Nineties</a:t>
            </a:r>
          </a:p>
        </p:txBody>
      </p:sp>
      <p:sp>
        <p:nvSpPr>
          <p:cNvPr id="6" name="Segnaposto contenuto 5">
            <a:extLst>
              <a:ext uri="{FF2B5EF4-FFF2-40B4-BE49-F238E27FC236}">
                <a16:creationId xmlns:a16="http://schemas.microsoft.com/office/drawing/2014/main" id="{91033CB3-1759-4630-A07C-50F0B31D5845}"/>
              </a:ext>
            </a:extLst>
          </p:cNvPr>
          <p:cNvSpPr>
            <a:spLocks noGrp="1"/>
          </p:cNvSpPr>
          <p:nvPr>
            <p:ph sz="quarter" idx="4"/>
          </p:nvPr>
        </p:nvSpPr>
        <p:spPr/>
        <p:txBody>
          <a:bodyPr/>
          <a:lstStyle/>
          <a:p>
            <a:r>
              <a:rPr lang="en-US" dirty="0"/>
              <a:t>Transformation as part of adult education models</a:t>
            </a:r>
          </a:p>
          <a:p>
            <a:r>
              <a:rPr lang="en-US" dirty="0"/>
              <a:t>Adult education aimed at changing the individual’s perspective of life; work and professional role’s adjustment</a:t>
            </a:r>
          </a:p>
          <a:p>
            <a:endParaRPr lang="it-IT" dirty="0"/>
          </a:p>
        </p:txBody>
      </p:sp>
    </p:spTree>
    <p:extLst>
      <p:ext uri="{BB962C8B-B14F-4D97-AF65-F5344CB8AC3E}">
        <p14:creationId xmlns:p14="http://schemas.microsoft.com/office/powerpoint/2010/main" val="4254851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E381CE-BAC9-4E68-82B6-23627D2263F7}"/>
              </a:ext>
            </a:extLst>
          </p:cNvPr>
          <p:cNvSpPr>
            <a:spLocks noGrp="1"/>
          </p:cNvSpPr>
          <p:nvPr>
            <p:ph type="title"/>
          </p:nvPr>
        </p:nvSpPr>
        <p:spPr/>
        <p:txBody>
          <a:bodyPr>
            <a:normAutofit fontScale="90000"/>
          </a:bodyPr>
          <a:lstStyle/>
          <a:p>
            <a:r>
              <a:rPr lang="en-US" dirty="0"/>
              <a:t>Transformation according major adult education theorists</a:t>
            </a:r>
          </a:p>
        </p:txBody>
      </p:sp>
      <p:graphicFrame>
        <p:nvGraphicFramePr>
          <p:cNvPr id="4" name="Segnaposto contenuto 3">
            <a:extLst>
              <a:ext uri="{FF2B5EF4-FFF2-40B4-BE49-F238E27FC236}">
                <a16:creationId xmlns:a16="http://schemas.microsoft.com/office/drawing/2014/main" id="{95C2DC57-6219-4F51-BE08-B1B659EF541E}"/>
              </a:ext>
            </a:extLst>
          </p:cNvPr>
          <p:cNvGraphicFramePr>
            <a:graphicFrameLocks noGrp="1"/>
          </p:cNvGraphicFramePr>
          <p:nvPr>
            <p:ph idx="1"/>
            <p:extLst>
              <p:ext uri="{D42A27DB-BD31-4B8C-83A1-F6EECF244321}">
                <p14:modId xmlns:p14="http://schemas.microsoft.com/office/powerpoint/2010/main" val="2442361672"/>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661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6B78D3-E4AF-47CF-BDD4-144BB9B101DE}"/>
              </a:ext>
            </a:extLst>
          </p:cNvPr>
          <p:cNvSpPr>
            <a:spLocks noGrp="1"/>
          </p:cNvSpPr>
          <p:nvPr>
            <p:ph type="title"/>
          </p:nvPr>
        </p:nvSpPr>
        <p:spPr/>
        <p:txBody>
          <a:bodyPr>
            <a:normAutofit fontScale="90000"/>
          </a:bodyPr>
          <a:lstStyle/>
          <a:p>
            <a:r>
              <a:rPr lang="en-US" dirty="0"/>
              <a:t>Transformation according major adult education theorists</a:t>
            </a:r>
          </a:p>
        </p:txBody>
      </p:sp>
      <p:graphicFrame>
        <p:nvGraphicFramePr>
          <p:cNvPr id="4" name="Segnaposto contenuto 3">
            <a:extLst>
              <a:ext uri="{FF2B5EF4-FFF2-40B4-BE49-F238E27FC236}">
                <a16:creationId xmlns:a16="http://schemas.microsoft.com/office/drawing/2014/main" id="{E327E901-DBFA-4078-A9A5-1BB9D2FB18CC}"/>
              </a:ext>
            </a:extLst>
          </p:cNvPr>
          <p:cNvGraphicFramePr>
            <a:graphicFrameLocks noGrp="1"/>
          </p:cNvGraphicFramePr>
          <p:nvPr>
            <p:ph idx="1"/>
            <p:extLst>
              <p:ext uri="{D42A27DB-BD31-4B8C-83A1-F6EECF244321}">
                <p14:modId xmlns:p14="http://schemas.microsoft.com/office/powerpoint/2010/main" val="386200800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6073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3C6720-36B0-458E-AD64-CB5C95D9A34F}"/>
              </a:ext>
            </a:extLst>
          </p:cNvPr>
          <p:cNvSpPr>
            <a:spLocks noGrp="1"/>
          </p:cNvSpPr>
          <p:nvPr>
            <p:ph type="title"/>
          </p:nvPr>
        </p:nvSpPr>
        <p:spPr/>
        <p:txBody>
          <a:bodyPr/>
          <a:lstStyle/>
          <a:p>
            <a:r>
              <a:rPr lang="en-US" dirty="0"/>
              <a:t>Transformative learning</a:t>
            </a:r>
          </a:p>
        </p:txBody>
      </p:sp>
      <p:graphicFrame>
        <p:nvGraphicFramePr>
          <p:cNvPr id="4" name="Segnaposto contenuto 3">
            <a:extLst>
              <a:ext uri="{FF2B5EF4-FFF2-40B4-BE49-F238E27FC236}">
                <a16:creationId xmlns:a16="http://schemas.microsoft.com/office/drawing/2014/main" id="{294D0933-DAC1-4E16-A8F2-17B6F5AFBC42}"/>
              </a:ext>
            </a:extLst>
          </p:cNvPr>
          <p:cNvGraphicFramePr>
            <a:graphicFrameLocks noGrp="1"/>
          </p:cNvGraphicFramePr>
          <p:nvPr>
            <p:ph idx="1"/>
            <p:extLst>
              <p:ext uri="{D42A27DB-BD31-4B8C-83A1-F6EECF244321}">
                <p14:modId xmlns:p14="http://schemas.microsoft.com/office/powerpoint/2010/main" val="3505365751"/>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9845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9A16AC-02CC-4004-A990-248E02C5B82C}"/>
              </a:ext>
            </a:extLst>
          </p:cNvPr>
          <p:cNvSpPr>
            <a:spLocks noGrp="1"/>
          </p:cNvSpPr>
          <p:nvPr>
            <p:ph type="title"/>
          </p:nvPr>
        </p:nvSpPr>
        <p:spPr/>
        <p:txBody>
          <a:bodyPr/>
          <a:lstStyle/>
          <a:p>
            <a:r>
              <a:rPr lang="it-IT" dirty="0" err="1"/>
              <a:t>Conclusion</a:t>
            </a:r>
            <a:r>
              <a:rPr lang="it-IT" dirty="0"/>
              <a:t> </a:t>
            </a:r>
          </a:p>
        </p:txBody>
      </p:sp>
      <p:sp>
        <p:nvSpPr>
          <p:cNvPr id="3" name="Segnaposto contenuto 2">
            <a:extLst>
              <a:ext uri="{FF2B5EF4-FFF2-40B4-BE49-F238E27FC236}">
                <a16:creationId xmlns:a16="http://schemas.microsoft.com/office/drawing/2014/main" id="{C64FB3C3-AB41-4806-B629-A094A59535F6}"/>
              </a:ext>
            </a:extLst>
          </p:cNvPr>
          <p:cNvSpPr>
            <a:spLocks noGrp="1"/>
          </p:cNvSpPr>
          <p:nvPr>
            <p:ph idx="1"/>
          </p:nvPr>
        </p:nvSpPr>
        <p:spPr/>
        <p:txBody>
          <a:bodyPr/>
          <a:lstStyle/>
          <a:p>
            <a:pPr algn="just"/>
            <a:r>
              <a:rPr lang="en-US" dirty="0"/>
              <a:t>In adult education theory and intervention</a:t>
            </a:r>
            <a:r>
              <a:rPr lang="en-US" dirty="0">
                <a:solidFill>
                  <a:srgbClr val="FF0000"/>
                </a:solidFill>
              </a:rPr>
              <a:t>,</a:t>
            </a:r>
            <a:r>
              <a:rPr lang="en-US" dirty="0"/>
              <a:t> a more efficient balance should be reached between the individual and personal transformation and the social and political transformation purposes.</a:t>
            </a:r>
          </a:p>
          <a:p>
            <a:pPr algn="just"/>
            <a:r>
              <a:rPr lang="en-US" dirty="0"/>
              <a:t>Currently</a:t>
            </a:r>
            <a:r>
              <a:rPr lang="en-US" dirty="0">
                <a:solidFill>
                  <a:srgbClr val="FF0000"/>
                </a:solidFill>
              </a:rPr>
              <a:t>,</a:t>
            </a:r>
            <a:r>
              <a:rPr lang="en-US" dirty="0"/>
              <a:t> the high individual freedom and educational chances do not match the lack of social control that everyone experiences. An educational theory and practice looking at transformation cannot avoid considering and elaborating this paradox.</a:t>
            </a:r>
          </a:p>
        </p:txBody>
      </p:sp>
    </p:spTree>
    <p:extLst>
      <p:ext uri="{BB962C8B-B14F-4D97-AF65-F5344CB8AC3E}">
        <p14:creationId xmlns:p14="http://schemas.microsoft.com/office/powerpoint/2010/main" val="334236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B6A369-C3E3-4254-ABF9-0537481BA13C}"/>
              </a:ext>
            </a:extLst>
          </p:cNvPr>
          <p:cNvSpPr>
            <a:spLocks noGrp="1"/>
          </p:cNvSpPr>
          <p:nvPr>
            <p:ph type="title"/>
          </p:nvPr>
        </p:nvSpPr>
        <p:spPr/>
        <p:txBody>
          <a:bodyPr/>
          <a:lstStyle/>
          <a:p>
            <a:r>
              <a:rPr lang="en-US"/>
              <a:t>Essential Bibliography</a:t>
            </a:r>
          </a:p>
        </p:txBody>
      </p:sp>
      <p:sp>
        <p:nvSpPr>
          <p:cNvPr id="3" name="Segnaposto contenuto 2">
            <a:extLst>
              <a:ext uri="{FF2B5EF4-FFF2-40B4-BE49-F238E27FC236}">
                <a16:creationId xmlns:a16="http://schemas.microsoft.com/office/drawing/2014/main" id="{B2787C10-9AE0-4C45-B063-253438A1FB1D}"/>
              </a:ext>
            </a:extLst>
          </p:cNvPr>
          <p:cNvSpPr>
            <a:spLocks noGrp="1"/>
          </p:cNvSpPr>
          <p:nvPr>
            <p:ph idx="1"/>
          </p:nvPr>
        </p:nvSpPr>
        <p:spPr>
          <a:xfrm>
            <a:off x="1295402" y="2453564"/>
            <a:ext cx="9601196" cy="3581475"/>
          </a:xfrm>
        </p:spPr>
        <p:txBody>
          <a:bodyPr>
            <a:normAutofit fontScale="25000" lnSpcReduction="20000"/>
          </a:bodyPr>
          <a:lstStyle/>
          <a:p>
            <a:r>
              <a:rPr lang="it-IT" sz="4400" b="1" dirty="0" err="1"/>
              <a:t>Comenius</a:t>
            </a:r>
            <a:r>
              <a:rPr lang="it-IT" sz="4400" b="1" dirty="0"/>
              <a:t>, J. A. (1968). </a:t>
            </a:r>
            <a:r>
              <a:rPr lang="it-IT" sz="4400" b="1" i="1" dirty="0" err="1"/>
              <a:t>Pampaedia</a:t>
            </a:r>
            <a:r>
              <a:rPr lang="it-IT" sz="4400" b="1" i="1" dirty="0"/>
              <a:t>.</a:t>
            </a:r>
            <a:r>
              <a:rPr lang="it-IT" sz="4400" b="1" dirty="0"/>
              <a:t> Rome: Armando.</a:t>
            </a:r>
          </a:p>
          <a:p>
            <a:r>
              <a:rPr lang="it-IT" sz="4400" b="1" dirty="0"/>
              <a:t>De Sanctis, F. M. (1979). </a:t>
            </a:r>
            <a:r>
              <a:rPr lang="it-IT" sz="4400" b="1" i="1" dirty="0"/>
              <a:t>L'educazione permanente.</a:t>
            </a:r>
            <a:r>
              <a:rPr lang="it-IT" sz="4400" b="1" dirty="0"/>
              <a:t> Florence: La Nuova Italia.</a:t>
            </a:r>
          </a:p>
          <a:p>
            <a:r>
              <a:rPr lang="en-US" sz="4400" b="1" dirty="0"/>
              <a:t>De </a:t>
            </a:r>
            <a:r>
              <a:rPr lang="en-US" sz="4400" b="1" dirty="0" err="1"/>
              <a:t>Sanctis</a:t>
            </a:r>
            <a:r>
              <a:rPr lang="en-US" sz="4400" b="1" dirty="0"/>
              <a:t>, F. M., &amp; Masala, F. (1983). </a:t>
            </a:r>
            <a:r>
              <a:rPr lang="it-IT" sz="4400" b="1" i="1" dirty="0"/>
              <a:t>Pubblico e cineteche. Nuove frontiere del lavoro educativo all'uso del cinema.</a:t>
            </a:r>
            <a:r>
              <a:rPr lang="it-IT" sz="4400" b="1" dirty="0"/>
              <a:t> Rome: </a:t>
            </a:r>
            <a:r>
              <a:rPr lang="it-IT" sz="4400" b="1" dirty="0" err="1"/>
              <a:t>Bulzoni</a:t>
            </a:r>
            <a:r>
              <a:rPr lang="it-IT" sz="4400" b="1" dirty="0"/>
              <a:t>.</a:t>
            </a:r>
          </a:p>
          <a:p>
            <a:r>
              <a:rPr lang="it-IT" sz="4400" b="1" dirty="0"/>
              <a:t>Demetrio, D. (1990). </a:t>
            </a:r>
            <a:r>
              <a:rPr lang="it-IT" sz="4400" b="1" i="1" dirty="0"/>
              <a:t>L'età adulta.</a:t>
            </a:r>
            <a:r>
              <a:rPr lang="it-IT" sz="4400" b="1" dirty="0"/>
              <a:t> Rome: La Nuova Italia Scientifica.</a:t>
            </a:r>
          </a:p>
          <a:p>
            <a:r>
              <a:rPr lang="it-IT" sz="4400" b="1" dirty="0"/>
              <a:t>Fadda, R. (2015, </a:t>
            </a:r>
            <a:r>
              <a:rPr lang="it-IT" sz="4400" b="1" dirty="0" err="1"/>
              <a:t>June</a:t>
            </a:r>
            <a:r>
              <a:rPr lang="it-IT" sz="4400" b="1" dirty="0"/>
              <a:t>). Note sui presupposti ontologici ed antropologici di un'educazione-formazione degli adulti tra vita, esistenza, tempo e cura. </a:t>
            </a:r>
            <a:r>
              <a:rPr lang="it-IT" sz="4400" b="1" i="1" dirty="0"/>
              <a:t>Educazione Democratica, V</a:t>
            </a:r>
            <a:r>
              <a:rPr lang="it-IT" sz="4400" b="1" dirty="0"/>
              <a:t>(10), 15-29.</a:t>
            </a:r>
          </a:p>
          <a:p>
            <a:r>
              <a:rPr lang="it-IT" sz="4400" b="1" dirty="0"/>
              <a:t>Fadda, R. (2016). </a:t>
            </a:r>
            <a:r>
              <a:rPr lang="it-IT" sz="4400" b="1" i="1" dirty="0"/>
              <a:t>Promessi a una forma. Vita, esistenza, tempo e cura. Lo sfondo ontologico della formazione.</a:t>
            </a:r>
            <a:r>
              <a:rPr lang="it-IT" sz="4400" b="1" dirty="0"/>
              <a:t> Milan: </a:t>
            </a:r>
            <a:r>
              <a:rPr lang="it-IT" sz="4400" b="1" dirty="0" err="1"/>
              <a:t>FrancoAngeli</a:t>
            </a:r>
            <a:r>
              <a:rPr lang="it-IT" sz="4400" b="1" dirty="0"/>
              <a:t>.</a:t>
            </a:r>
          </a:p>
          <a:p>
            <a:r>
              <a:rPr lang="it-IT" sz="4400" b="1" dirty="0" err="1"/>
              <a:t>Freire</a:t>
            </a:r>
            <a:r>
              <a:rPr lang="it-IT" sz="4400" b="1" dirty="0"/>
              <a:t>, P. (1987). </a:t>
            </a:r>
            <a:r>
              <a:rPr lang="it-IT" sz="4400" b="1" i="1" dirty="0"/>
              <a:t>Pedagogia do </a:t>
            </a:r>
            <a:r>
              <a:rPr lang="it-IT" sz="4400" b="1" i="1" dirty="0" err="1"/>
              <a:t>oprimido</a:t>
            </a:r>
            <a:r>
              <a:rPr lang="it-IT" sz="4400" b="1" i="1" dirty="0"/>
              <a:t>.</a:t>
            </a:r>
            <a:r>
              <a:rPr lang="it-IT" sz="4400" b="1" dirty="0"/>
              <a:t> Rio de Janeiro: Paz e Terra.</a:t>
            </a:r>
          </a:p>
          <a:p>
            <a:r>
              <a:rPr lang="it-IT" sz="4400" b="1" dirty="0" err="1"/>
              <a:t>Goussot</a:t>
            </a:r>
            <a:r>
              <a:rPr lang="it-IT" sz="4400" b="1" dirty="0"/>
              <a:t>, A. (2015, Giugno). Educazione o formazione culturale degli adulti? Quali sfide nell'era del capitalismo pulsionale e della globalizzazione? </a:t>
            </a:r>
            <a:r>
              <a:rPr lang="it-IT" sz="4400" b="1" i="1" dirty="0"/>
              <a:t>Educazione Democratica, V</a:t>
            </a:r>
            <a:r>
              <a:rPr lang="it-IT" sz="4400" b="1" dirty="0"/>
              <a:t>(10), 30-50.</a:t>
            </a:r>
          </a:p>
          <a:p>
            <a:r>
              <a:rPr lang="it-IT" sz="4400" b="1" dirty="0" err="1"/>
              <a:t>Guardini</a:t>
            </a:r>
            <a:r>
              <a:rPr lang="it-IT" sz="4400" b="1" dirty="0"/>
              <a:t>, R. (1992). </a:t>
            </a:r>
            <a:r>
              <a:rPr lang="it-IT" sz="4400" b="1" i="1" dirty="0"/>
              <a:t>Le età della vita.</a:t>
            </a:r>
            <a:r>
              <a:rPr lang="it-IT" sz="4400" b="1" dirty="0"/>
              <a:t> Milan: Vita e Pensiero.</a:t>
            </a:r>
          </a:p>
          <a:p>
            <a:r>
              <a:rPr lang="it-IT" sz="4400" b="1" dirty="0" err="1"/>
              <a:t>Jarvis</a:t>
            </a:r>
            <a:r>
              <a:rPr lang="it-IT" sz="4400" b="1" dirty="0"/>
              <a:t>, P. (2004). Libera scelta, libertà e apprendimento autodiretto. In </a:t>
            </a:r>
            <a:r>
              <a:rPr lang="it-IT" sz="4400" b="1" i="1" dirty="0"/>
              <a:t>Autoformazione. Autonomia e </a:t>
            </a:r>
            <a:r>
              <a:rPr lang="it-IT" sz="4400" b="1" i="1" dirty="0" err="1"/>
              <a:t>responsablità</a:t>
            </a:r>
            <a:r>
              <a:rPr lang="it-IT" sz="4400" b="1" i="1" dirty="0"/>
              <a:t> per la formazione di sé nell'età adulta.</a:t>
            </a:r>
            <a:r>
              <a:rPr lang="it-IT" sz="4400" b="1" dirty="0"/>
              <a:t> Milan: Raffaello Cortina.</a:t>
            </a:r>
          </a:p>
          <a:p>
            <a:r>
              <a:rPr lang="it-IT" sz="4400" b="1" dirty="0"/>
              <a:t>Knowles, M. S. (2002). </a:t>
            </a:r>
            <a:r>
              <a:rPr lang="it-IT" sz="4400" b="1" i="1" dirty="0"/>
              <a:t>Quando l'adulto impara. Pedagogia e </a:t>
            </a:r>
            <a:r>
              <a:rPr lang="it-IT" sz="4400" b="1" i="1" dirty="0" err="1"/>
              <a:t>andragogia</a:t>
            </a:r>
            <a:r>
              <a:rPr lang="it-IT" sz="4400" b="1" i="1" dirty="0"/>
              <a:t>.</a:t>
            </a:r>
            <a:r>
              <a:rPr lang="it-IT" sz="4400" b="1" dirty="0"/>
              <a:t> Milan: </a:t>
            </a:r>
            <a:r>
              <a:rPr lang="it-IT" sz="4400" b="1" dirty="0" err="1"/>
              <a:t>FrancoAngeli</a:t>
            </a:r>
            <a:r>
              <a:rPr lang="it-IT" sz="4400" b="1" dirty="0"/>
              <a:t>.</a:t>
            </a:r>
          </a:p>
          <a:p>
            <a:r>
              <a:rPr lang="it-IT" sz="4400" b="1" dirty="0" err="1"/>
              <a:t>Lorenzetto</a:t>
            </a:r>
            <a:r>
              <a:rPr lang="it-IT" sz="4400" b="1" dirty="0"/>
              <a:t>, A. (1976). </a:t>
            </a:r>
            <a:r>
              <a:rPr lang="it-IT" sz="4400" b="1" i="1" dirty="0"/>
              <a:t>Lineamenti storici e teorici dell'educazione permanente.</a:t>
            </a:r>
            <a:r>
              <a:rPr lang="it-IT" sz="4400" b="1" dirty="0"/>
              <a:t> Rome: </a:t>
            </a:r>
            <a:r>
              <a:rPr lang="it-IT" sz="4400" b="1" dirty="0" err="1"/>
              <a:t>Studium</a:t>
            </a:r>
            <a:r>
              <a:rPr lang="it-IT" sz="4400" b="1" dirty="0"/>
              <a:t>.</a:t>
            </a:r>
          </a:p>
          <a:p>
            <a:r>
              <a:rPr lang="it-IT" sz="4400" b="1" dirty="0" err="1"/>
              <a:t>Mezirow</a:t>
            </a:r>
            <a:r>
              <a:rPr lang="it-IT" sz="4400" b="1" dirty="0"/>
              <a:t>, J. (2003). </a:t>
            </a:r>
            <a:r>
              <a:rPr lang="it-IT" sz="4400" b="1" i="1" dirty="0"/>
              <a:t>Apprendimento e trasformazione.</a:t>
            </a:r>
            <a:r>
              <a:rPr lang="it-IT" sz="4400" b="1" dirty="0"/>
              <a:t> Milan: Raffaello Cortina.</a:t>
            </a:r>
          </a:p>
          <a:p>
            <a:endParaRPr lang="it-IT" dirty="0"/>
          </a:p>
        </p:txBody>
      </p:sp>
    </p:spTree>
    <p:extLst>
      <p:ext uri="{BB962C8B-B14F-4D97-AF65-F5344CB8AC3E}">
        <p14:creationId xmlns:p14="http://schemas.microsoft.com/office/powerpoint/2010/main" val="81571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464C67-EF1C-4CD1-9916-37AEE2501FB8}"/>
              </a:ext>
            </a:extLst>
          </p:cNvPr>
          <p:cNvSpPr>
            <a:spLocks noGrp="1"/>
          </p:cNvSpPr>
          <p:nvPr>
            <p:ph type="title"/>
          </p:nvPr>
        </p:nvSpPr>
        <p:spPr/>
        <p:txBody>
          <a:bodyPr/>
          <a:lstStyle/>
          <a:p>
            <a:r>
              <a:rPr lang="en-US" dirty="0"/>
              <a:t>Adult education; transformation</a:t>
            </a:r>
          </a:p>
        </p:txBody>
      </p:sp>
      <p:graphicFrame>
        <p:nvGraphicFramePr>
          <p:cNvPr id="4" name="Segnaposto contenuto 3">
            <a:extLst>
              <a:ext uri="{FF2B5EF4-FFF2-40B4-BE49-F238E27FC236}">
                <a16:creationId xmlns:a16="http://schemas.microsoft.com/office/drawing/2014/main" id="{C7A85ADC-9421-4EDD-BB11-85C4BA388E93}"/>
              </a:ext>
            </a:extLst>
          </p:cNvPr>
          <p:cNvGraphicFramePr>
            <a:graphicFrameLocks noGrp="1"/>
          </p:cNvGraphicFramePr>
          <p:nvPr>
            <p:ph idx="1"/>
            <p:extLst>
              <p:ext uri="{D42A27DB-BD31-4B8C-83A1-F6EECF244321}">
                <p14:modId xmlns:p14="http://schemas.microsoft.com/office/powerpoint/2010/main" val="3341048106"/>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9578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197256-7C70-4D3A-80A5-E3764B8128D5}"/>
              </a:ext>
            </a:extLst>
          </p:cNvPr>
          <p:cNvSpPr>
            <a:spLocks noGrp="1"/>
          </p:cNvSpPr>
          <p:nvPr>
            <p:ph type="title"/>
          </p:nvPr>
        </p:nvSpPr>
        <p:spPr/>
        <p:txBody>
          <a:bodyPr/>
          <a:lstStyle/>
          <a:p>
            <a:r>
              <a:rPr lang="en-US" dirty="0"/>
              <a:t>Adult education; transformation</a:t>
            </a:r>
          </a:p>
        </p:txBody>
      </p:sp>
      <p:sp>
        <p:nvSpPr>
          <p:cNvPr id="3" name="Segnaposto contenuto 2">
            <a:extLst>
              <a:ext uri="{FF2B5EF4-FFF2-40B4-BE49-F238E27FC236}">
                <a16:creationId xmlns:a16="http://schemas.microsoft.com/office/drawing/2014/main" id="{D70F8FD4-1CAD-4D5A-9D2C-D22F625FA611}"/>
              </a:ext>
            </a:extLst>
          </p:cNvPr>
          <p:cNvSpPr>
            <a:spLocks noGrp="1"/>
          </p:cNvSpPr>
          <p:nvPr>
            <p:ph idx="1"/>
          </p:nvPr>
        </p:nvSpPr>
        <p:spPr/>
        <p:txBody>
          <a:bodyPr>
            <a:normAutofit lnSpcReduction="10000"/>
          </a:bodyPr>
          <a:lstStyle/>
          <a:p>
            <a:pPr algn="just"/>
            <a:r>
              <a:rPr lang="en-US" dirty="0"/>
              <a:t>Adult education arises with a «transformative» intent, since its first steps as a branch of knowledge; in contemporary era, indeed, it aspires to foster changing and transformation in the different life dimensions</a:t>
            </a:r>
            <a:r>
              <a:rPr lang="en-US" dirty="0">
                <a:solidFill>
                  <a:srgbClr val="FF0000"/>
                </a:solidFill>
              </a:rPr>
              <a:t> </a:t>
            </a:r>
            <a:r>
              <a:rPr lang="en-US" dirty="0"/>
              <a:t>of involved people and individuals. In ancient times, </a:t>
            </a:r>
            <a:r>
              <a:rPr lang="en-US" dirty="0">
                <a:solidFill>
                  <a:schemeClr val="tx1"/>
                </a:solidFill>
              </a:rPr>
              <a:t>in the </a:t>
            </a:r>
            <a:r>
              <a:rPr lang="en-US" dirty="0"/>
              <a:t>Middle and </a:t>
            </a:r>
            <a:r>
              <a:rPr lang="en-US" dirty="0">
                <a:solidFill>
                  <a:schemeClr val="tx1"/>
                </a:solidFill>
              </a:rPr>
              <a:t>Early</a:t>
            </a:r>
            <a:r>
              <a:rPr lang="en-US" dirty="0"/>
              <a:t> Modern Ages the fact that an adult subject can be educated doesn’t appear to be matter of reflection and codification; the adult person’s education, therefore, finds place in a more comprehensive and general educational perspective.</a:t>
            </a:r>
          </a:p>
          <a:p>
            <a:pPr algn="just"/>
            <a:r>
              <a:rPr lang="en-US" dirty="0"/>
              <a:t>Comenius is undoubtedly the scholar that starts the thought of the adult person </a:t>
            </a:r>
            <a:r>
              <a:rPr lang="en-US" dirty="0">
                <a:solidFill>
                  <a:schemeClr val="tx1"/>
                </a:solidFill>
              </a:rPr>
              <a:t>as subject of a </a:t>
            </a:r>
            <a:r>
              <a:rPr lang="en-US" dirty="0"/>
              <a:t>continuous education.</a:t>
            </a:r>
          </a:p>
        </p:txBody>
      </p:sp>
    </p:spTree>
    <p:extLst>
      <p:ext uri="{BB962C8B-B14F-4D97-AF65-F5344CB8AC3E}">
        <p14:creationId xmlns:p14="http://schemas.microsoft.com/office/powerpoint/2010/main" val="1548498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2C86F0-B960-4BEE-95EE-66C06FA485AC}"/>
              </a:ext>
            </a:extLst>
          </p:cNvPr>
          <p:cNvSpPr>
            <a:spLocks noGrp="1"/>
          </p:cNvSpPr>
          <p:nvPr>
            <p:ph type="title"/>
          </p:nvPr>
        </p:nvSpPr>
        <p:spPr/>
        <p:txBody>
          <a:bodyPr/>
          <a:lstStyle/>
          <a:p>
            <a:r>
              <a:rPr lang="en-US" dirty="0"/>
              <a:t>Adult education; transformation</a:t>
            </a:r>
          </a:p>
        </p:txBody>
      </p:sp>
      <p:sp>
        <p:nvSpPr>
          <p:cNvPr id="3" name="Segnaposto contenuto 2">
            <a:extLst>
              <a:ext uri="{FF2B5EF4-FFF2-40B4-BE49-F238E27FC236}">
                <a16:creationId xmlns:a16="http://schemas.microsoft.com/office/drawing/2014/main" id="{936AEAFC-2F65-461D-A18E-7E271E0CC281}"/>
              </a:ext>
            </a:extLst>
          </p:cNvPr>
          <p:cNvSpPr>
            <a:spLocks noGrp="1"/>
          </p:cNvSpPr>
          <p:nvPr>
            <p:ph idx="1"/>
          </p:nvPr>
        </p:nvSpPr>
        <p:spPr/>
        <p:txBody>
          <a:bodyPr>
            <a:normAutofit/>
          </a:bodyPr>
          <a:lstStyle/>
          <a:p>
            <a:pPr algn="just"/>
            <a:r>
              <a:rPr lang="en-US" sz="4000" i="1" dirty="0"/>
              <a:t>The transformation ability is one of the issues that allowed adult education to discern itself in the pedagogical subject and to emerge with its features and peculiarities. </a:t>
            </a:r>
            <a:endParaRPr lang="en-US" sz="4000" dirty="0"/>
          </a:p>
        </p:txBody>
      </p:sp>
    </p:spTree>
    <p:extLst>
      <p:ext uri="{BB962C8B-B14F-4D97-AF65-F5344CB8AC3E}">
        <p14:creationId xmlns:p14="http://schemas.microsoft.com/office/powerpoint/2010/main" val="3037308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707712-96E0-4AD7-BC42-52F03AD46915}"/>
              </a:ext>
            </a:extLst>
          </p:cNvPr>
          <p:cNvSpPr>
            <a:spLocks noGrp="1"/>
          </p:cNvSpPr>
          <p:nvPr>
            <p:ph type="title"/>
          </p:nvPr>
        </p:nvSpPr>
        <p:spPr/>
        <p:txBody>
          <a:bodyPr/>
          <a:lstStyle/>
          <a:p>
            <a:r>
              <a:rPr lang="en-US" dirty="0"/>
              <a:t>Lifelong education, time, identity</a:t>
            </a:r>
          </a:p>
        </p:txBody>
      </p:sp>
      <p:graphicFrame>
        <p:nvGraphicFramePr>
          <p:cNvPr id="5" name="Segnaposto contenuto 4">
            <a:extLst>
              <a:ext uri="{FF2B5EF4-FFF2-40B4-BE49-F238E27FC236}">
                <a16:creationId xmlns:a16="http://schemas.microsoft.com/office/drawing/2014/main" id="{FD3A81BE-A6A0-4EE6-BEA4-0A3DAAF6E8C4}"/>
              </a:ext>
            </a:extLst>
          </p:cNvPr>
          <p:cNvGraphicFramePr>
            <a:graphicFrameLocks noGrp="1"/>
          </p:cNvGraphicFramePr>
          <p:nvPr>
            <p:ph idx="1"/>
            <p:extLst>
              <p:ext uri="{D42A27DB-BD31-4B8C-83A1-F6EECF244321}">
                <p14:modId xmlns:p14="http://schemas.microsoft.com/office/powerpoint/2010/main" val="2825200471"/>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303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27B194-DC16-4FB6-8183-083F683DDE2D}"/>
              </a:ext>
            </a:extLst>
          </p:cNvPr>
          <p:cNvSpPr>
            <a:spLocks noGrp="1"/>
          </p:cNvSpPr>
          <p:nvPr>
            <p:ph type="title"/>
          </p:nvPr>
        </p:nvSpPr>
        <p:spPr/>
        <p:txBody>
          <a:bodyPr>
            <a:normAutofit/>
          </a:bodyPr>
          <a:lstStyle/>
          <a:p>
            <a:r>
              <a:rPr lang="en-US" dirty="0"/>
              <a:t>Lifelong education, time, identity</a:t>
            </a:r>
          </a:p>
        </p:txBody>
      </p:sp>
      <p:sp>
        <p:nvSpPr>
          <p:cNvPr id="3" name="Segnaposto contenuto 2">
            <a:extLst>
              <a:ext uri="{FF2B5EF4-FFF2-40B4-BE49-F238E27FC236}">
                <a16:creationId xmlns:a16="http://schemas.microsoft.com/office/drawing/2014/main" id="{66029613-23CB-4AE7-8B65-D36C673F75C4}"/>
              </a:ext>
            </a:extLst>
          </p:cNvPr>
          <p:cNvSpPr>
            <a:spLocks noGrp="1"/>
          </p:cNvSpPr>
          <p:nvPr>
            <p:ph idx="1"/>
          </p:nvPr>
        </p:nvSpPr>
        <p:spPr/>
        <p:txBody>
          <a:bodyPr>
            <a:normAutofit/>
          </a:bodyPr>
          <a:lstStyle/>
          <a:p>
            <a:pPr algn="just"/>
            <a:r>
              <a:rPr lang="en-US" sz="3600" dirty="0"/>
              <a:t>The individual’s identity can only be interpreted in their entire life span and their different seasons must be looked at both in a total and a specific perspective.</a:t>
            </a:r>
            <a:endParaRPr lang="en-US" dirty="0"/>
          </a:p>
        </p:txBody>
      </p:sp>
    </p:spTree>
    <p:extLst>
      <p:ext uri="{BB962C8B-B14F-4D97-AF65-F5344CB8AC3E}">
        <p14:creationId xmlns:p14="http://schemas.microsoft.com/office/powerpoint/2010/main" val="2670715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1E2990-3515-4FC4-8115-78ECF7835057}"/>
              </a:ext>
            </a:extLst>
          </p:cNvPr>
          <p:cNvSpPr>
            <a:spLocks noGrp="1"/>
          </p:cNvSpPr>
          <p:nvPr>
            <p:ph type="title"/>
          </p:nvPr>
        </p:nvSpPr>
        <p:spPr/>
        <p:txBody>
          <a:bodyPr/>
          <a:lstStyle/>
          <a:p>
            <a:r>
              <a:rPr lang="en-US" dirty="0"/>
              <a:t>Lifelong education, time, identity</a:t>
            </a:r>
          </a:p>
        </p:txBody>
      </p:sp>
      <p:graphicFrame>
        <p:nvGraphicFramePr>
          <p:cNvPr id="4" name="Segnaposto contenuto 3">
            <a:extLst>
              <a:ext uri="{FF2B5EF4-FFF2-40B4-BE49-F238E27FC236}">
                <a16:creationId xmlns:a16="http://schemas.microsoft.com/office/drawing/2014/main" id="{B5872FFF-A918-42DD-ACF3-153682F376C7}"/>
              </a:ext>
            </a:extLst>
          </p:cNvPr>
          <p:cNvGraphicFramePr>
            <a:graphicFrameLocks noGrp="1"/>
          </p:cNvGraphicFramePr>
          <p:nvPr>
            <p:ph idx="1"/>
            <p:extLst>
              <p:ext uri="{D42A27DB-BD31-4B8C-83A1-F6EECF244321}">
                <p14:modId xmlns:p14="http://schemas.microsoft.com/office/powerpoint/2010/main" val="3058379210"/>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4231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33BAEF-8A8E-4DB7-9C05-0F5343940377}"/>
              </a:ext>
            </a:extLst>
          </p:cNvPr>
          <p:cNvSpPr>
            <a:spLocks noGrp="1"/>
          </p:cNvSpPr>
          <p:nvPr>
            <p:ph type="title"/>
          </p:nvPr>
        </p:nvSpPr>
        <p:spPr/>
        <p:txBody>
          <a:bodyPr>
            <a:normAutofit/>
          </a:bodyPr>
          <a:lstStyle/>
          <a:p>
            <a:r>
              <a:rPr lang="en-US" dirty="0"/>
              <a:t>Lifelong education, time, identity</a:t>
            </a:r>
          </a:p>
        </p:txBody>
      </p:sp>
      <p:sp>
        <p:nvSpPr>
          <p:cNvPr id="3" name="Segnaposto contenuto 2">
            <a:extLst>
              <a:ext uri="{FF2B5EF4-FFF2-40B4-BE49-F238E27FC236}">
                <a16:creationId xmlns:a16="http://schemas.microsoft.com/office/drawing/2014/main" id="{5C647C9A-449B-418A-B15C-D3328E0CBC59}"/>
              </a:ext>
            </a:extLst>
          </p:cNvPr>
          <p:cNvSpPr>
            <a:spLocks noGrp="1"/>
          </p:cNvSpPr>
          <p:nvPr>
            <p:ph idx="1"/>
          </p:nvPr>
        </p:nvSpPr>
        <p:spPr/>
        <p:txBody>
          <a:bodyPr>
            <a:normAutofit/>
          </a:bodyPr>
          <a:lstStyle/>
          <a:p>
            <a:pPr algn="just"/>
            <a:r>
              <a:rPr lang="en-US" sz="3200" dirty="0"/>
              <a:t>From a certain point of view, there is no other way to understand education in adulthood besides transformation, changing, modification of a “fabric” that is structured in its basic features. </a:t>
            </a:r>
            <a:r>
              <a:rPr lang="en-US" sz="3200" i="1" dirty="0"/>
              <a:t>But this doesn’t mean that every adult education perspective has equally stressed and conferred dignity to the topic of transformation</a:t>
            </a:r>
            <a:r>
              <a:rPr lang="en-US" sz="3200" dirty="0"/>
              <a:t>.  </a:t>
            </a:r>
          </a:p>
          <a:p>
            <a:endParaRPr lang="it-IT" dirty="0"/>
          </a:p>
        </p:txBody>
      </p:sp>
    </p:spTree>
    <p:extLst>
      <p:ext uri="{BB962C8B-B14F-4D97-AF65-F5344CB8AC3E}">
        <p14:creationId xmlns:p14="http://schemas.microsoft.com/office/powerpoint/2010/main" val="3175816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3F2511-9829-4F39-B07B-8C6394265002}"/>
              </a:ext>
            </a:extLst>
          </p:cNvPr>
          <p:cNvSpPr>
            <a:spLocks noGrp="1"/>
          </p:cNvSpPr>
          <p:nvPr>
            <p:ph type="title"/>
          </p:nvPr>
        </p:nvSpPr>
        <p:spPr/>
        <p:txBody>
          <a:bodyPr>
            <a:normAutofit fontScale="90000"/>
          </a:bodyPr>
          <a:lstStyle/>
          <a:p>
            <a:r>
              <a:rPr lang="en-US" dirty="0"/>
              <a:t>Evolution lines from De </a:t>
            </a:r>
            <a:r>
              <a:rPr lang="en-US" dirty="0" err="1"/>
              <a:t>Sanctis</a:t>
            </a:r>
            <a:r>
              <a:rPr lang="en-US" dirty="0"/>
              <a:t> and further on</a:t>
            </a:r>
          </a:p>
        </p:txBody>
      </p:sp>
      <p:sp>
        <p:nvSpPr>
          <p:cNvPr id="3" name="Segnaposto testo 2">
            <a:extLst>
              <a:ext uri="{FF2B5EF4-FFF2-40B4-BE49-F238E27FC236}">
                <a16:creationId xmlns:a16="http://schemas.microsoft.com/office/drawing/2014/main" id="{9856112A-D89A-4B1C-B21B-DE2EBC507F0E}"/>
              </a:ext>
            </a:extLst>
          </p:cNvPr>
          <p:cNvSpPr>
            <a:spLocks noGrp="1"/>
          </p:cNvSpPr>
          <p:nvPr>
            <p:ph type="body" idx="1"/>
          </p:nvPr>
        </p:nvSpPr>
        <p:spPr/>
        <p:txBody>
          <a:bodyPr/>
          <a:lstStyle/>
          <a:p>
            <a:r>
              <a:rPr lang="it-IT" dirty="0"/>
              <a:t>Filippo Maria De Sanctis</a:t>
            </a:r>
          </a:p>
        </p:txBody>
      </p:sp>
      <p:sp>
        <p:nvSpPr>
          <p:cNvPr id="4" name="Segnaposto contenuto 3">
            <a:extLst>
              <a:ext uri="{FF2B5EF4-FFF2-40B4-BE49-F238E27FC236}">
                <a16:creationId xmlns:a16="http://schemas.microsoft.com/office/drawing/2014/main" id="{84F2EDF2-BCA0-450B-B8B3-45E331C69F66}"/>
              </a:ext>
            </a:extLst>
          </p:cNvPr>
          <p:cNvSpPr>
            <a:spLocks noGrp="1"/>
          </p:cNvSpPr>
          <p:nvPr>
            <p:ph sz="half" idx="2"/>
          </p:nvPr>
        </p:nvSpPr>
        <p:spPr/>
        <p:txBody>
          <a:bodyPr>
            <a:normAutofit fontScale="85000" lnSpcReduction="10000"/>
          </a:bodyPr>
          <a:lstStyle/>
          <a:p>
            <a:pPr algn="just"/>
            <a:r>
              <a:rPr lang="en-US" dirty="0"/>
              <a:t>In Italy, after </a:t>
            </a:r>
            <a:r>
              <a:rPr lang="en-US" dirty="0">
                <a:solidFill>
                  <a:schemeClr val="tx1"/>
                </a:solidFill>
              </a:rPr>
              <a:t>WW II</a:t>
            </a:r>
            <a:r>
              <a:rPr lang="en-US" dirty="0"/>
              <a:t>, a political perspective of adult education evolves, as a widespread and autonomous movement addressed to social transformation</a:t>
            </a:r>
          </a:p>
          <a:p>
            <a:pPr algn="just"/>
            <a:r>
              <a:rPr lang="en-US" dirty="0"/>
              <a:t>From the Eighties on, a perspective of transformative education develops based on the popular enjoyment of art and culture</a:t>
            </a:r>
          </a:p>
        </p:txBody>
      </p:sp>
      <p:sp>
        <p:nvSpPr>
          <p:cNvPr id="5" name="Segnaposto testo 4">
            <a:extLst>
              <a:ext uri="{FF2B5EF4-FFF2-40B4-BE49-F238E27FC236}">
                <a16:creationId xmlns:a16="http://schemas.microsoft.com/office/drawing/2014/main" id="{084F3C63-86F8-44B5-A66D-D72A3E51ED93}"/>
              </a:ext>
            </a:extLst>
          </p:cNvPr>
          <p:cNvSpPr>
            <a:spLocks noGrp="1"/>
          </p:cNvSpPr>
          <p:nvPr>
            <p:ph type="body" sz="quarter" idx="3"/>
          </p:nvPr>
        </p:nvSpPr>
        <p:spPr/>
        <p:txBody>
          <a:bodyPr/>
          <a:lstStyle/>
          <a:p>
            <a:r>
              <a:rPr lang="it-IT" dirty="0"/>
              <a:t>Anna </a:t>
            </a:r>
            <a:r>
              <a:rPr lang="it-IT" dirty="0" err="1"/>
              <a:t>Lorenzetto</a:t>
            </a:r>
            <a:endParaRPr lang="it-IT" dirty="0"/>
          </a:p>
        </p:txBody>
      </p:sp>
      <p:sp>
        <p:nvSpPr>
          <p:cNvPr id="6" name="Segnaposto contenuto 5">
            <a:extLst>
              <a:ext uri="{FF2B5EF4-FFF2-40B4-BE49-F238E27FC236}">
                <a16:creationId xmlns:a16="http://schemas.microsoft.com/office/drawing/2014/main" id="{BB6FF4CC-E2DB-4D26-807C-75F9454E85D1}"/>
              </a:ext>
            </a:extLst>
          </p:cNvPr>
          <p:cNvSpPr>
            <a:spLocks noGrp="1"/>
          </p:cNvSpPr>
          <p:nvPr>
            <p:ph sz="quarter" idx="4"/>
          </p:nvPr>
        </p:nvSpPr>
        <p:spPr/>
        <p:txBody>
          <a:bodyPr>
            <a:normAutofit/>
          </a:bodyPr>
          <a:lstStyle/>
          <a:p>
            <a:pPr algn="just"/>
            <a:r>
              <a:rPr lang="en-US" dirty="0"/>
              <a:t>Italy could be an intermediary country in the worldwide spreading of adult education and learning thanks to its historical experience, its cultural development and</a:t>
            </a:r>
            <a:r>
              <a:rPr lang="en-US" dirty="0">
                <a:solidFill>
                  <a:srgbClr val="FF0000"/>
                </a:solidFill>
              </a:rPr>
              <a:t>,</a:t>
            </a:r>
            <a:r>
              <a:rPr lang="en-US" dirty="0"/>
              <a:t> eventually</a:t>
            </a:r>
            <a:r>
              <a:rPr lang="en-US" dirty="0">
                <a:solidFill>
                  <a:srgbClr val="FF0000"/>
                </a:solidFill>
              </a:rPr>
              <a:t>,</a:t>
            </a:r>
            <a:r>
              <a:rPr lang="en-US" dirty="0"/>
              <a:t> its geographic position</a:t>
            </a:r>
            <a:r>
              <a:rPr lang="it-IT" dirty="0"/>
              <a:t>.</a:t>
            </a:r>
          </a:p>
        </p:txBody>
      </p:sp>
    </p:spTree>
    <p:extLst>
      <p:ext uri="{BB962C8B-B14F-4D97-AF65-F5344CB8AC3E}">
        <p14:creationId xmlns:p14="http://schemas.microsoft.com/office/powerpoint/2010/main" val="268101655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175</TotalTime>
  <Words>1054</Words>
  <Application>Microsoft Office PowerPoint</Application>
  <PresentationFormat>Widescreen</PresentationFormat>
  <Paragraphs>71</Paragraphs>
  <Slides>15</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15</vt:i4>
      </vt:variant>
    </vt:vector>
  </HeadingPairs>
  <TitlesOfParts>
    <vt:vector size="18" baseType="lpstr">
      <vt:lpstr>Arial</vt:lpstr>
      <vt:lpstr>Garamond</vt:lpstr>
      <vt:lpstr>Organico</vt:lpstr>
      <vt:lpstr>Education in adulthood as transformative education</vt:lpstr>
      <vt:lpstr>Adult education; transformation</vt:lpstr>
      <vt:lpstr>Adult education; transformation</vt:lpstr>
      <vt:lpstr>Adult education; transformation</vt:lpstr>
      <vt:lpstr>Lifelong education, time, identity</vt:lpstr>
      <vt:lpstr>Lifelong education, time, identity</vt:lpstr>
      <vt:lpstr>Lifelong education, time, identity</vt:lpstr>
      <vt:lpstr>Lifelong education, time, identity</vt:lpstr>
      <vt:lpstr>Evolution lines from De Sanctis and further on</vt:lpstr>
      <vt:lpstr>Evolution lines from De Sanctis and further on</vt:lpstr>
      <vt:lpstr>Transformation according major adult education theorists</vt:lpstr>
      <vt:lpstr>Transformation according major adult education theorists</vt:lpstr>
      <vt:lpstr>Transformative learning</vt:lpstr>
      <vt:lpstr>Conclusion </vt:lpstr>
      <vt:lpstr>Essential 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L'educazione in età adulta come educazione trasformativa</dc:title>
  <dc:creator>Claudia</dc:creator>
  <cp:lastModifiedBy>Claudia</cp:lastModifiedBy>
  <cp:revision>52</cp:revision>
  <dcterms:created xsi:type="dcterms:W3CDTF">2017-10-30T09:55:41Z</dcterms:created>
  <dcterms:modified xsi:type="dcterms:W3CDTF">2017-11-22T17:06:03Z</dcterms:modified>
</cp:coreProperties>
</file>